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8" r:id="rId15"/>
    <p:sldId id="281" r:id="rId16"/>
    <p:sldId id="282" r:id="rId17"/>
    <p:sldId id="283" r:id="rId18"/>
    <p:sldId id="284" r:id="rId19"/>
    <p:sldId id="285" r:id="rId20"/>
    <p:sldId id="286" r:id="rId21"/>
    <p:sldId id="28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574E"/>
    <a:srgbClr val="3333CC"/>
    <a:srgbClr val="000058"/>
    <a:srgbClr val="4C0026"/>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667" autoAdjust="0"/>
  </p:normalViewPr>
  <p:slideViewPr>
    <p:cSldViewPr>
      <p:cViewPr varScale="1">
        <p:scale>
          <a:sx n="59" d="100"/>
          <a:sy n="59" d="100"/>
        </p:scale>
        <p:origin x="-1602" y="-8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varScale="1">
        <p:scale>
          <a:sx n="83" d="100"/>
          <a:sy n="83" d="100"/>
        </p:scale>
        <p:origin x="-204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Franco%20Sotte\Franco%20Lavoro\Franco%20lavori%20in%20corso\LAVINCOR\ARE\e-Learning\Corso%20EL-CAP%20English%202011\Figure%20tabelle%20e%20dati%20di%20base%20per%20modulo%2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eatrice\Desktop\elcap\PROVAGRA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eatrice\Desktop\elcap\are20_PSR2008OLD.xls"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Franco%20Sotte\Franco%20Lavoro\Franco%20lavori%20in%20corso\LAVINCOR\Eaae\000%20Seminar%20Ancona%202011\Dati%20utili%20x%20articolo%20sotte\EUROPA%20x%20MS%20elab%20da%20fin_report_2000-200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pieChart>
        <c:varyColors val="1"/>
        <c:ser>
          <c:idx val="0"/>
          <c:order val="0"/>
          <c:spPr>
            <a:ln>
              <a:solidFill>
                <a:schemeClr val="tx1"/>
              </a:solidFill>
            </a:ln>
          </c:spPr>
          <c:dPt>
            <c:idx val="0"/>
            <c:spPr>
              <a:solidFill>
                <a:srgbClr val="00B050"/>
              </a:solidFill>
              <a:ln>
                <a:solidFill>
                  <a:schemeClr val="tx1"/>
                </a:solidFill>
              </a:ln>
            </c:spPr>
          </c:dPt>
          <c:dPt>
            <c:idx val="1"/>
            <c:spPr>
              <a:solidFill>
                <a:srgbClr val="FF0000"/>
              </a:solidFill>
              <a:ln>
                <a:solidFill>
                  <a:schemeClr val="tx1"/>
                </a:solidFill>
              </a:ln>
            </c:spPr>
          </c:dPt>
          <c:dPt>
            <c:idx val="2"/>
            <c:spPr>
              <a:solidFill>
                <a:schemeClr val="accent1">
                  <a:lumMod val="75000"/>
                </a:schemeClr>
              </a:solidFill>
              <a:ln>
                <a:solidFill>
                  <a:schemeClr val="tx1"/>
                </a:solidFill>
              </a:ln>
            </c:spPr>
          </c:dPt>
          <c:dPt>
            <c:idx val="3"/>
            <c:spPr>
              <a:solidFill>
                <a:srgbClr val="92D050"/>
              </a:solidFill>
              <a:ln>
                <a:solidFill>
                  <a:schemeClr val="tx1"/>
                </a:solidFill>
              </a:ln>
            </c:spPr>
          </c:dPt>
          <c:dPt>
            <c:idx val="4"/>
            <c:spPr>
              <a:solidFill>
                <a:schemeClr val="bg1"/>
              </a:solidFill>
              <a:ln>
                <a:solidFill>
                  <a:schemeClr val="tx1"/>
                </a:solidFill>
              </a:ln>
            </c:spPr>
          </c:dPt>
          <c:dPt>
            <c:idx val="5"/>
            <c:spPr>
              <a:solidFill>
                <a:srgbClr val="7030A0"/>
              </a:solidFill>
              <a:ln>
                <a:solidFill>
                  <a:schemeClr val="tx1"/>
                </a:solidFill>
              </a:ln>
            </c:spPr>
          </c:dPt>
          <c:dLbls>
            <c:dLbl>
              <c:idx val="0"/>
              <c:layout>
                <c:manualLayout>
                  <c:x val="7.5290244969378833E-2"/>
                  <c:y val="6.4796223388743732E-2"/>
                </c:manualLayout>
              </c:layout>
              <c:dLblPos val="bestFit"/>
              <c:showCatName val="1"/>
              <c:showPercent val="1"/>
            </c:dLbl>
            <c:dLbl>
              <c:idx val="1"/>
              <c:layout>
                <c:manualLayout>
                  <c:x val="5.0010936132983776E-2"/>
                  <c:y val="6.9865485564304483E-2"/>
                </c:manualLayout>
              </c:layout>
              <c:dLblPos val="bestFit"/>
              <c:showCatName val="1"/>
              <c:showPercent val="1"/>
            </c:dLbl>
            <c:dLbl>
              <c:idx val="2"/>
              <c:layout>
                <c:manualLayout>
                  <c:x val="1.9102580927384125E-2"/>
                  <c:y val="-1.873359580052494E-2"/>
                </c:manualLayout>
              </c:layout>
              <c:dLblPos val="bestFit"/>
              <c:showCatName val="1"/>
              <c:showPercent val="1"/>
            </c:dLbl>
            <c:dLbl>
              <c:idx val="3"/>
              <c:layout>
                <c:manualLayout>
                  <c:x val="-7.8498906386701969E-2"/>
                  <c:y val="-9.1219378827646566E-2"/>
                </c:manualLayout>
              </c:layout>
              <c:dLblPos val="bestFit"/>
              <c:showCatName val="1"/>
              <c:showPercent val="1"/>
            </c:dLbl>
            <c:dLbl>
              <c:idx val="4"/>
              <c:layout>
                <c:manualLayout>
                  <c:x val="-5.3425634295713328E-2"/>
                  <c:y val="0.14003608923884514"/>
                </c:manualLayout>
              </c:layout>
              <c:dLblPos val="bestFit"/>
              <c:showCatName val="1"/>
              <c:showPercent val="1"/>
            </c:dLbl>
            <c:dLbl>
              <c:idx val="5"/>
              <c:layout>
                <c:manualLayout>
                  <c:x val="-0.12822528433945754"/>
                  <c:y val="6.8322761738116522E-2"/>
                </c:manualLayout>
              </c:layout>
              <c:dLblPos val="bestFit"/>
              <c:showCatName val="1"/>
              <c:showPercent val="1"/>
            </c:dLbl>
            <c:dLblPos val="bestFit"/>
            <c:showCatName val="1"/>
            <c:showPercent val="1"/>
            <c:showLeaderLines val="1"/>
          </c:dLbls>
          <c:cat>
            <c:strRef>
              <c:f>Foglio3!$C$4:$C$9</c:f>
              <c:strCache>
                <c:ptCount val="6"/>
                <c:pt idx="0">
                  <c:v>Climate change</c:v>
                </c:pt>
                <c:pt idx="1">
                  <c:v>Renewable energy</c:v>
                </c:pt>
                <c:pt idx="2">
                  <c:v>Water management</c:v>
                </c:pt>
                <c:pt idx="3">
                  <c:v>Bio-diversity</c:v>
                </c:pt>
                <c:pt idx="4">
                  <c:v>Dairy restructuring</c:v>
                </c:pt>
                <c:pt idx="5">
                  <c:v>Broadband</c:v>
                </c:pt>
              </c:strCache>
            </c:strRef>
          </c:cat>
          <c:val>
            <c:numRef>
              <c:f>Foglio3!$D$4:$D$9</c:f>
              <c:numCache>
                <c:formatCode>General</c:formatCode>
                <c:ptCount val="6"/>
                <c:pt idx="0">
                  <c:v>14.2</c:v>
                </c:pt>
                <c:pt idx="1">
                  <c:v>5.6</c:v>
                </c:pt>
                <c:pt idx="2">
                  <c:v>26.9</c:v>
                </c:pt>
                <c:pt idx="3">
                  <c:v>31.2</c:v>
                </c:pt>
                <c:pt idx="4">
                  <c:v>14.5</c:v>
                </c:pt>
                <c:pt idx="5">
                  <c:v>7.3</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pieChart>
        <c:varyColors val="1"/>
        <c:ser>
          <c:idx val="0"/>
          <c:order val="0"/>
          <c:spPr>
            <a:ln>
              <a:solidFill>
                <a:schemeClr val="tx1"/>
              </a:solidFill>
            </a:ln>
          </c:spPr>
          <c:dPt>
            <c:idx val="0"/>
            <c:spPr>
              <a:solidFill>
                <a:srgbClr val="C00000"/>
              </a:solidFill>
              <a:ln>
                <a:solidFill>
                  <a:schemeClr val="tx1"/>
                </a:solidFill>
              </a:ln>
            </c:spPr>
          </c:dPt>
          <c:dPt>
            <c:idx val="1"/>
            <c:spPr>
              <a:solidFill>
                <a:srgbClr val="FF0000"/>
              </a:solidFill>
              <a:ln>
                <a:solidFill>
                  <a:schemeClr val="tx1"/>
                </a:solidFill>
              </a:ln>
            </c:spPr>
          </c:dPt>
          <c:dPt>
            <c:idx val="2"/>
            <c:spPr>
              <a:solidFill>
                <a:srgbClr val="00B050"/>
              </a:solidFill>
              <a:ln>
                <a:solidFill>
                  <a:schemeClr val="tx1"/>
                </a:solidFill>
              </a:ln>
            </c:spPr>
          </c:dPt>
          <c:dLbls>
            <c:dLbl>
              <c:idx val="0"/>
              <c:layout>
                <c:manualLayout>
                  <c:x val="0.17869905989281654"/>
                  <c:y val="3.8772421512913657E-2"/>
                </c:manualLayout>
              </c:layout>
              <c:spPr/>
              <c:txPr>
                <a:bodyPr/>
                <a:lstStyle/>
                <a:p>
                  <a:pPr>
                    <a:defRPr sz="1100" baseline="0"/>
                  </a:pPr>
                  <a:endParaRPr lang="it-IT"/>
                </a:p>
              </c:txPr>
              <c:dLblPos val="bestFit"/>
              <c:showVal val="1"/>
              <c:showCatName val="1"/>
              <c:showPercent val="1"/>
              <c:separator>
</c:separator>
            </c:dLbl>
            <c:dLbl>
              <c:idx val="1"/>
              <c:layout>
                <c:manualLayout>
                  <c:x val="8.2497778024663945E-2"/>
                  <c:y val="-2.6418972315445086E-2"/>
                </c:manualLayout>
              </c:layout>
              <c:spPr/>
              <c:txPr>
                <a:bodyPr/>
                <a:lstStyle/>
                <a:p>
                  <a:pPr>
                    <a:defRPr sz="1100" baseline="0"/>
                  </a:pPr>
                  <a:endParaRPr lang="it-IT"/>
                </a:p>
              </c:txPr>
              <c:dLblPos val="bestFit"/>
              <c:showVal val="1"/>
              <c:showCatName val="1"/>
              <c:showPercent val="1"/>
              <c:separator>
</c:separator>
            </c:dLbl>
            <c:dLbl>
              <c:idx val="2"/>
              <c:layout>
                <c:manualLayout>
                  <c:x val="-3.4393499928579395E-2"/>
                  <c:y val="1.1139223524430199E-2"/>
                </c:manualLayout>
              </c:layout>
              <c:tx>
                <c:rich>
                  <a:bodyPr/>
                  <a:lstStyle/>
                  <a:p>
                    <a:r>
                      <a:rPr lang="en-US" sz="1100" dirty="0"/>
                      <a:t>Rural development
14432
25%</a:t>
                    </a:r>
                  </a:p>
                </c:rich>
              </c:tx>
              <c:dLblPos val="bestFit"/>
              <c:showVal val="1"/>
              <c:showCatName val="1"/>
              <c:showPercent val="1"/>
              <c:separator>
</c:separator>
            </c:dLbl>
            <c:txPr>
              <a:bodyPr/>
              <a:lstStyle/>
              <a:p>
                <a:pPr>
                  <a:defRPr sz="1200" baseline="0"/>
                </a:pPr>
                <a:endParaRPr lang="it-IT"/>
              </a:p>
            </c:txPr>
            <c:dLblPos val="bestFit"/>
            <c:showVal val="1"/>
            <c:showCatName val="1"/>
            <c:showPercent val="1"/>
            <c:separator>
</c:separator>
            <c:showLeaderLines val="1"/>
          </c:dLbls>
          <c:cat>
            <c:strRef>
              <c:f>Foglio1!$J$20:$J$22</c:f>
              <c:strCache>
                <c:ptCount val="3"/>
                <c:pt idx="0">
                  <c:v>Agricultural markets</c:v>
                </c:pt>
                <c:pt idx="1">
                  <c:v>Direct aids</c:v>
                </c:pt>
                <c:pt idx="2">
                  <c:v>Rural development</c:v>
                </c:pt>
              </c:strCache>
            </c:strRef>
          </c:cat>
          <c:val>
            <c:numRef>
              <c:f>Foglio1!$K$20:$K$22</c:f>
              <c:numCache>
                <c:formatCode>0</c:formatCode>
                <c:ptCount val="3"/>
                <c:pt idx="0">
                  <c:v>2969.4</c:v>
                </c:pt>
                <c:pt idx="1">
                  <c:v>39771.1</c:v>
                </c:pt>
                <c:pt idx="2">
                  <c:v>14432.2</c:v>
                </c:pt>
              </c:numCache>
            </c:numRef>
          </c:val>
        </c:ser>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4.5252617191362032E-2"/>
          <c:y val="1.5771158952457183E-2"/>
          <c:w val="0.92760042462152814"/>
          <c:h val="0.92260200095253808"/>
        </c:manualLayout>
      </c:layout>
      <c:scatterChart>
        <c:scatterStyle val="lineMarker"/>
        <c:varyColors val="1"/>
        <c:ser>
          <c:idx val="0"/>
          <c:order val="0"/>
          <c:tx>
            <c:strRef>
              <c:f>pub_Ind!$B$42</c:f>
              <c:strCache>
                <c:ptCount val="1"/>
                <c:pt idx="0">
                  <c:v>DK</c:v>
                </c:pt>
              </c:strCache>
            </c:strRef>
          </c:tx>
          <c:spPr>
            <a:ln w="28575">
              <a:noFill/>
            </a:ln>
          </c:spPr>
          <c:marker>
            <c:symbol val="square"/>
            <c:size val="10"/>
          </c:marker>
          <c:dLbls>
            <c:dLbl>
              <c:idx val="0"/>
              <c:layout/>
              <c:showSerName val="1"/>
            </c:dLbl>
            <c:showVal val="1"/>
          </c:dLbls>
          <c:xVal>
            <c:numRef>
              <c:f>pub_Ind!$C$42</c:f>
              <c:numCache>
                <c:formatCode>0</c:formatCode>
                <c:ptCount val="1"/>
                <c:pt idx="0">
                  <c:v>54.775460252718474</c:v>
                </c:pt>
              </c:numCache>
            </c:numRef>
          </c:xVal>
          <c:yVal>
            <c:numRef>
              <c:f>pub_Ind!$D$42</c:f>
              <c:numCache>
                <c:formatCode>0</c:formatCode>
                <c:ptCount val="1"/>
                <c:pt idx="0">
                  <c:v>2610.8949644519457</c:v>
                </c:pt>
              </c:numCache>
            </c:numRef>
          </c:yVal>
        </c:ser>
        <c:ser>
          <c:idx val="1"/>
          <c:order val="1"/>
          <c:tx>
            <c:strRef>
              <c:f>pub_Ind!$B$44</c:f>
              <c:strCache>
                <c:ptCount val="1"/>
                <c:pt idx="0">
                  <c:v>IE</c:v>
                </c:pt>
              </c:strCache>
            </c:strRef>
          </c:tx>
          <c:spPr>
            <a:ln w="28575">
              <a:noFill/>
            </a:ln>
          </c:spPr>
          <c:marker>
            <c:symbol val="square"/>
            <c:size val="10"/>
          </c:marker>
          <c:dLbls>
            <c:dLbl>
              <c:idx val="0"/>
              <c:layout/>
              <c:dLblPos val="r"/>
              <c:showSerName val="1"/>
            </c:dLbl>
            <c:showSerName val="1"/>
          </c:dLbls>
          <c:xVal>
            <c:numRef>
              <c:f>pub_Ind!$C$44</c:f>
              <c:numCache>
                <c:formatCode>0</c:formatCode>
                <c:ptCount val="1"/>
                <c:pt idx="0">
                  <c:v>155.62157033993014</c:v>
                </c:pt>
              </c:numCache>
            </c:numRef>
          </c:xVal>
          <c:yVal>
            <c:numRef>
              <c:f>pub_Ind!$D$44</c:f>
              <c:numCache>
                <c:formatCode>0</c:formatCode>
                <c:ptCount val="1"/>
                <c:pt idx="0">
                  <c:v>4365.9687461966405</c:v>
                </c:pt>
              </c:numCache>
            </c:numRef>
          </c:yVal>
        </c:ser>
        <c:ser>
          <c:idx val="2"/>
          <c:order val="2"/>
          <c:tx>
            <c:strRef>
              <c:f>pub_Ind!$B$46</c:f>
              <c:strCache>
                <c:ptCount val="1"/>
                <c:pt idx="0">
                  <c:v>UK</c:v>
                </c:pt>
              </c:strCache>
            </c:strRef>
          </c:tx>
          <c:spPr>
            <a:ln w="28575">
              <a:noFill/>
            </a:ln>
          </c:spPr>
          <c:marker>
            <c:symbol val="square"/>
            <c:size val="10"/>
          </c:marker>
          <c:dLbls>
            <c:dLbl>
              <c:idx val="0"/>
              <c:layout/>
              <c:dLblPos val="r"/>
              <c:showSerName val="1"/>
            </c:dLbl>
            <c:showSerName val="1"/>
          </c:dLbls>
          <c:xVal>
            <c:numRef>
              <c:f>pub_Ind!$C$46</c:f>
              <c:numCache>
                <c:formatCode>0</c:formatCode>
                <c:ptCount val="1"/>
                <c:pt idx="0">
                  <c:v>66.869445476946368</c:v>
                </c:pt>
              </c:numCache>
            </c:numRef>
          </c:xVal>
          <c:yVal>
            <c:numRef>
              <c:f>pub_Ind!$D$46</c:f>
              <c:numCache>
                <c:formatCode>0</c:formatCode>
                <c:ptCount val="1"/>
                <c:pt idx="0">
                  <c:v>3159.7296820793517</c:v>
                </c:pt>
              </c:numCache>
            </c:numRef>
          </c:yVal>
        </c:ser>
        <c:ser>
          <c:idx val="3"/>
          <c:order val="3"/>
          <c:tx>
            <c:strRef>
              <c:f>pub_Ind!$B$48</c:f>
              <c:strCache>
                <c:ptCount val="1"/>
                <c:pt idx="0">
                  <c:v>BE</c:v>
                </c:pt>
              </c:strCache>
            </c:strRef>
          </c:tx>
          <c:spPr>
            <a:ln w="28575">
              <a:noFill/>
            </a:ln>
          </c:spPr>
          <c:dPt>
            <c:idx val="0"/>
            <c:marker>
              <c:symbol val="square"/>
              <c:size val="10"/>
            </c:marker>
          </c:dPt>
          <c:dLbls>
            <c:dLblPos val="r"/>
            <c:showSerName val="1"/>
          </c:dLbls>
          <c:xVal>
            <c:numRef>
              <c:f>pub_Ind!$C$48</c:f>
              <c:numCache>
                <c:formatCode>0</c:formatCode>
                <c:ptCount val="1"/>
                <c:pt idx="0">
                  <c:v>131.88014179384493</c:v>
                </c:pt>
              </c:numCache>
            </c:numRef>
          </c:xVal>
          <c:yVal>
            <c:numRef>
              <c:f>pub_Ind!$D$48</c:f>
              <c:numCache>
                <c:formatCode>0</c:formatCode>
                <c:ptCount val="1"/>
                <c:pt idx="0">
                  <c:v>2763.1101110627178</c:v>
                </c:pt>
              </c:numCache>
            </c:numRef>
          </c:yVal>
        </c:ser>
        <c:ser>
          <c:idx val="4"/>
          <c:order val="4"/>
          <c:tx>
            <c:strRef>
              <c:f>pub_Ind!$B$49</c:f>
              <c:strCache>
                <c:ptCount val="1"/>
                <c:pt idx="0">
                  <c:v>DE</c:v>
                </c:pt>
              </c:strCache>
            </c:strRef>
          </c:tx>
          <c:spPr>
            <a:ln w="28575">
              <a:noFill/>
            </a:ln>
          </c:spPr>
          <c:marker>
            <c:symbol val="square"/>
            <c:size val="10"/>
          </c:marker>
          <c:dLbls>
            <c:showSerName val="1"/>
          </c:dLbls>
          <c:xVal>
            <c:numRef>
              <c:f>pub_Ind!$C$49</c:f>
              <c:numCache>
                <c:formatCode>0</c:formatCode>
                <c:ptCount val="1"/>
                <c:pt idx="0">
                  <c:v>122.99338349092626</c:v>
                </c:pt>
              </c:numCache>
            </c:numRef>
          </c:xVal>
          <c:yVal>
            <c:numRef>
              <c:f>pub_Ind!$D$49</c:f>
              <c:numCache>
                <c:formatCode>0</c:formatCode>
                <c:ptCount val="1"/>
                <c:pt idx="0">
                  <c:v>3417.875709716091</c:v>
                </c:pt>
              </c:numCache>
            </c:numRef>
          </c:yVal>
        </c:ser>
        <c:ser>
          <c:idx val="5"/>
          <c:order val="5"/>
          <c:tx>
            <c:strRef>
              <c:f>pub_Ind!$B$50</c:f>
              <c:strCache>
                <c:ptCount val="1"/>
                <c:pt idx="0">
                  <c:v>FR</c:v>
                </c:pt>
              </c:strCache>
            </c:strRef>
          </c:tx>
          <c:spPr>
            <a:ln w="28575">
              <a:noFill/>
            </a:ln>
          </c:spPr>
          <c:marker>
            <c:symbol val="square"/>
            <c:size val="10"/>
          </c:marker>
          <c:dLbls>
            <c:showSerName val="1"/>
          </c:dLbls>
          <c:xVal>
            <c:numRef>
              <c:f>pub_Ind!$C$50</c:f>
              <c:numCache>
                <c:formatCode>0</c:formatCode>
                <c:ptCount val="1"/>
                <c:pt idx="0">
                  <c:v>70.756031875781815</c:v>
                </c:pt>
              </c:numCache>
            </c:numRef>
          </c:xVal>
          <c:yVal>
            <c:numRef>
              <c:f>pub_Ind!$D$50</c:f>
              <c:numCache>
                <c:formatCode>0</c:formatCode>
                <c:ptCount val="1"/>
                <c:pt idx="0">
                  <c:v>2416.244357496254</c:v>
                </c:pt>
              </c:numCache>
            </c:numRef>
          </c:yVal>
        </c:ser>
        <c:ser>
          <c:idx val="6"/>
          <c:order val="6"/>
          <c:tx>
            <c:strRef>
              <c:f>pub_Ind!$B$52</c:f>
              <c:strCache>
                <c:ptCount val="1"/>
                <c:pt idx="0">
                  <c:v>NL</c:v>
                </c:pt>
              </c:strCache>
            </c:strRef>
          </c:tx>
          <c:spPr>
            <a:ln w="28575">
              <a:noFill/>
            </a:ln>
          </c:spPr>
          <c:dPt>
            <c:idx val="0"/>
            <c:marker>
              <c:symbol val="square"/>
              <c:size val="10"/>
            </c:marker>
          </c:dPt>
          <c:dLbls>
            <c:showSerName val="1"/>
          </c:dLbls>
          <c:xVal>
            <c:numRef>
              <c:f>pub_Ind!$C$52</c:f>
              <c:numCache>
                <c:formatCode>0</c:formatCode>
                <c:ptCount val="1"/>
                <c:pt idx="0">
                  <c:v>83.680427318472127</c:v>
                </c:pt>
              </c:numCache>
            </c:numRef>
          </c:xVal>
          <c:yVal>
            <c:numRef>
              <c:f>pub_Ind!$D$52</c:f>
              <c:numCache>
                <c:formatCode>0</c:formatCode>
                <c:ptCount val="1"/>
                <c:pt idx="0">
                  <c:v>970.21350874308905</c:v>
                </c:pt>
              </c:numCache>
            </c:numRef>
          </c:yVal>
        </c:ser>
        <c:ser>
          <c:idx val="7"/>
          <c:order val="7"/>
          <c:tx>
            <c:strRef>
              <c:f>pub_Ind!$B$53</c:f>
              <c:strCache>
                <c:ptCount val="1"/>
                <c:pt idx="0">
                  <c:v>ES</c:v>
                </c:pt>
              </c:strCache>
            </c:strRef>
          </c:tx>
          <c:spPr>
            <a:ln w="28575">
              <a:noFill/>
            </a:ln>
          </c:spPr>
          <c:dPt>
            <c:idx val="0"/>
            <c:marker>
              <c:symbol val="square"/>
              <c:size val="10"/>
            </c:marker>
          </c:dPt>
          <c:dLbls>
            <c:showSerName val="1"/>
          </c:dLbls>
          <c:xVal>
            <c:numRef>
              <c:f>pub_Ind!$C$53</c:f>
              <c:numCache>
                <c:formatCode>0</c:formatCode>
                <c:ptCount val="1"/>
                <c:pt idx="0">
                  <c:v>85.044673073219997</c:v>
                </c:pt>
              </c:numCache>
            </c:numRef>
          </c:xVal>
          <c:yVal>
            <c:numRef>
              <c:f>pub_Ind!$D$53</c:f>
              <c:numCache>
                <c:formatCode>0</c:formatCode>
                <c:ptCount val="1"/>
                <c:pt idx="0">
                  <c:v>2187.6821112026591</c:v>
                </c:pt>
              </c:numCache>
            </c:numRef>
          </c:yVal>
        </c:ser>
        <c:ser>
          <c:idx val="8"/>
          <c:order val="8"/>
          <c:tx>
            <c:strRef>
              <c:f>pub_Ind!$B$54</c:f>
              <c:strCache>
                <c:ptCount val="1"/>
                <c:pt idx="0">
                  <c:v>GR</c:v>
                </c:pt>
              </c:strCache>
            </c:strRef>
          </c:tx>
          <c:spPr>
            <a:ln w="28575">
              <a:noFill/>
            </a:ln>
          </c:spPr>
          <c:marker>
            <c:symbol val="square"/>
            <c:size val="10"/>
            <c:spPr>
              <a:solidFill>
                <a:schemeClr val="accent2">
                  <a:lumMod val="50000"/>
                </a:schemeClr>
              </a:solidFill>
            </c:spPr>
          </c:marker>
          <c:dLbls>
            <c:showSerName val="1"/>
          </c:dLbls>
          <c:xVal>
            <c:numRef>
              <c:f>pub_Ind!$C$54</c:f>
              <c:numCache>
                <c:formatCode>0</c:formatCode>
                <c:ptCount val="1"/>
                <c:pt idx="0">
                  <c:v>185.56777326808592</c:v>
                </c:pt>
              </c:numCache>
            </c:numRef>
          </c:xVal>
          <c:yVal>
            <c:numRef>
              <c:f>pub_Ind!$D$54</c:f>
              <c:numCache>
                <c:formatCode>0</c:formatCode>
                <c:ptCount val="1"/>
                <c:pt idx="0">
                  <c:v>1330.0573656671615</c:v>
                </c:pt>
              </c:numCache>
            </c:numRef>
          </c:yVal>
        </c:ser>
        <c:ser>
          <c:idx val="9"/>
          <c:order val="9"/>
          <c:tx>
            <c:strRef>
              <c:f>pub_Ind!$B$55</c:f>
              <c:strCache>
                <c:ptCount val="1"/>
                <c:pt idx="0">
                  <c:v>IT</c:v>
                </c:pt>
              </c:strCache>
            </c:strRef>
          </c:tx>
          <c:spPr>
            <a:ln w="28575">
              <a:noFill/>
            </a:ln>
          </c:spPr>
          <c:marker>
            <c:symbol val="square"/>
            <c:size val="10"/>
          </c:marker>
          <c:dLbls>
            <c:dLbl>
              <c:idx val="0"/>
              <c:layout>
                <c:manualLayout>
                  <c:x val="-1.9323671497584679E-3"/>
                  <c:y val="-2.1739130434782612E-2"/>
                </c:manualLayout>
              </c:layout>
              <c:showSerName val="1"/>
            </c:dLbl>
            <c:showSerName val="1"/>
          </c:dLbls>
          <c:xVal>
            <c:numRef>
              <c:f>pub_Ind!$C$55</c:f>
              <c:numCache>
                <c:formatCode>0</c:formatCode>
                <c:ptCount val="1"/>
                <c:pt idx="0">
                  <c:v>197.83635101011077</c:v>
                </c:pt>
              </c:numCache>
            </c:numRef>
          </c:xVal>
          <c:yVal>
            <c:numRef>
              <c:f>pub_Ind!$D$55</c:f>
              <c:numCache>
                <c:formatCode>0</c:formatCode>
                <c:ptCount val="1"/>
                <c:pt idx="0">
                  <c:v>1936.1885642100578</c:v>
                </c:pt>
              </c:numCache>
            </c:numRef>
          </c:yVal>
        </c:ser>
        <c:ser>
          <c:idx val="10"/>
          <c:order val="10"/>
          <c:tx>
            <c:strRef>
              <c:f>pub_Ind!$B$56</c:f>
              <c:strCache>
                <c:ptCount val="1"/>
                <c:pt idx="0">
                  <c:v>PT</c:v>
                </c:pt>
              </c:strCache>
            </c:strRef>
          </c:tx>
          <c:spPr>
            <a:ln w="28575">
              <a:noFill/>
            </a:ln>
          </c:spPr>
          <c:marker>
            <c:symbol val="square"/>
            <c:size val="10"/>
          </c:marker>
          <c:dLbls>
            <c:showSerName val="1"/>
          </c:dLbls>
          <c:xVal>
            <c:numRef>
              <c:f>pub_Ind!$C$56</c:f>
              <c:numCache>
                <c:formatCode>0</c:formatCode>
                <c:ptCount val="1"/>
                <c:pt idx="0">
                  <c:v>211.3402927468874</c:v>
                </c:pt>
              </c:numCache>
            </c:numRef>
          </c:xVal>
          <c:yVal>
            <c:numRef>
              <c:f>pub_Ind!$D$56</c:f>
              <c:numCache>
                <c:formatCode>0</c:formatCode>
                <c:ptCount val="1"/>
                <c:pt idx="0">
                  <c:v>2171.2583016577237</c:v>
                </c:pt>
              </c:numCache>
            </c:numRef>
          </c:yVal>
        </c:ser>
        <c:ser>
          <c:idx val="11"/>
          <c:order val="11"/>
          <c:tx>
            <c:strRef>
              <c:f>pub_Ind!$B$57</c:f>
              <c:strCache>
                <c:ptCount val="1"/>
                <c:pt idx="0">
                  <c:v>CY</c:v>
                </c:pt>
              </c:strCache>
            </c:strRef>
          </c:tx>
          <c:spPr>
            <a:ln w="28575">
              <a:noFill/>
            </a:ln>
          </c:spPr>
          <c:marker>
            <c:symbol val="square"/>
            <c:size val="10"/>
          </c:marker>
          <c:dLbls>
            <c:showSerName val="1"/>
          </c:dLbls>
          <c:xVal>
            <c:numRef>
              <c:f>pub_Ind!$C$57</c:f>
              <c:numCache>
                <c:formatCode>0</c:formatCode>
                <c:ptCount val="1"/>
                <c:pt idx="0">
                  <c:v>322.04221917808195</c:v>
                </c:pt>
              </c:numCache>
            </c:numRef>
          </c:xVal>
          <c:yVal>
            <c:numRef>
              <c:f>pub_Ind!$D$57</c:f>
              <c:numCache>
                <c:formatCode>0</c:formatCode>
                <c:ptCount val="1"/>
                <c:pt idx="0">
                  <c:v>1813.97237654321</c:v>
                </c:pt>
              </c:numCache>
            </c:numRef>
          </c:yVal>
        </c:ser>
        <c:ser>
          <c:idx val="12"/>
          <c:order val="12"/>
          <c:tx>
            <c:strRef>
              <c:f>pub_Ind!$B$58</c:f>
              <c:strCache>
                <c:ptCount val="1"/>
                <c:pt idx="0">
                  <c:v>CZ</c:v>
                </c:pt>
              </c:strCache>
            </c:strRef>
          </c:tx>
          <c:spPr>
            <a:ln w="28575">
              <a:noFill/>
            </a:ln>
          </c:spPr>
          <c:dPt>
            <c:idx val="0"/>
            <c:marker>
              <c:symbol val="square"/>
              <c:size val="10"/>
            </c:marker>
          </c:dPt>
          <c:dLbls>
            <c:showSerName val="1"/>
          </c:dLbls>
          <c:xVal>
            <c:numRef>
              <c:f>pub_Ind!$C$58</c:f>
              <c:numCache>
                <c:formatCode>0</c:formatCode>
                <c:ptCount val="1"/>
                <c:pt idx="0">
                  <c:v>149.0292888557054</c:v>
                </c:pt>
              </c:numCache>
            </c:numRef>
          </c:xVal>
          <c:yVal>
            <c:numRef>
              <c:f>pub_Ind!$D$58</c:f>
              <c:numCache>
                <c:formatCode>0</c:formatCode>
                <c:ptCount val="1"/>
                <c:pt idx="0">
                  <c:v>3818.3342090495162</c:v>
                </c:pt>
              </c:numCache>
            </c:numRef>
          </c:yVal>
        </c:ser>
        <c:ser>
          <c:idx val="13"/>
          <c:order val="13"/>
          <c:tx>
            <c:strRef>
              <c:f>pub_Ind!$B$59</c:f>
              <c:strCache>
                <c:ptCount val="1"/>
                <c:pt idx="0">
                  <c:v>EE</c:v>
                </c:pt>
              </c:strCache>
            </c:strRef>
          </c:tx>
          <c:spPr>
            <a:ln w="28575">
              <a:noFill/>
            </a:ln>
          </c:spPr>
          <c:marker>
            <c:symbol val="square"/>
            <c:size val="10"/>
          </c:marker>
          <c:dLbls>
            <c:showSerName val="1"/>
          </c:dLbls>
          <c:xVal>
            <c:numRef>
              <c:f>pub_Ind!$C$59</c:f>
              <c:numCache>
                <c:formatCode>0</c:formatCode>
                <c:ptCount val="1"/>
                <c:pt idx="0">
                  <c:v>147.28709791250841</c:v>
                </c:pt>
              </c:numCache>
            </c:numRef>
          </c:xVal>
          <c:yVal>
            <c:numRef>
              <c:f>pub_Ind!$D$59</c:f>
              <c:numCache>
                <c:formatCode>0</c:formatCode>
                <c:ptCount val="1"/>
                <c:pt idx="0">
                  <c:v>4164.7757717492987</c:v>
                </c:pt>
              </c:numCache>
            </c:numRef>
          </c:yVal>
        </c:ser>
        <c:ser>
          <c:idx val="14"/>
          <c:order val="14"/>
          <c:tx>
            <c:strRef>
              <c:f>pub_Ind!$B$60</c:f>
              <c:strCache>
                <c:ptCount val="1"/>
                <c:pt idx="0">
                  <c:v>HU</c:v>
                </c:pt>
              </c:strCache>
            </c:strRef>
          </c:tx>
          <c:spPr>
            <a:ln w="28575">
              <a:noFill/>
            </a:ln>
          </c:spPr>
          <c:marker>
            <c:symbol val="square"/>
            <c:size val="10"/>
            <c:spPr>
              <a:solidFill>
                <a:schemeClr val="accent5">
                  <a:lumMod val="75000"/>
                </a:schemeClr>
              </a:solidFill>
            </c:spPr>
          </c:marker>
          <c:dLbls>
            <c:dLbl>
              <c:idx val="0"/>
              <c:layout>
                <c:manualLayout>
                  <c:x val="-1.5458937198067643E-2"/>
                  <c:y val="2.1739130434782702E-2"/>
                </c:manualLayout>
              </c:layout>
              <c:showSerName val="1"/>
            </c:dLbl>
            <c:showSerName val="1"/>
          </c:dLbls>
          <c:xVal>
            <c:numRef>
              <c:f>pub_Ind!$C$60</c:f>
              <c:numCache>
                <c:formatCode>0</c:formatCode>
                <c:ptCount val="1"/>
                <c:pt idx="0">
                  <c:v>177.59468603470918</c:v>
                </c:pt>
              </c:numCache>
            </c:numRef>
          </c:xVal>
          <c:yVal>
            <c:numRef>
              <c:f>pub_Ind!$D$60</c:f>
              <c:numCache>
                <c:formatCode>0</c:formatCode>
                <c:ptCount val="1"/>
                <c:pt idx="0">
                  <c:v>1861.5173701667031</c:v>
                </c:pt>
              </c:numCache>
            </c:numRef>
          </c:yVal>
        </c:ser>
        <c:ser>
          <c:idx val="15"/>
          <c:order val="15"/>
          <c:tx>
            <c:strRef>
              <c:f>pub_Ind!$B$61</c:f>
              <c:strCache>
                <c:ptCount val="1"/>
                <c:pt idx="0">
                  <c:v>LT</c:v>
                </c:pt>
              </c:strCache>
            </c:strRef>
          </c:tx>
          <c:spPr>
            <a:ln w="28575">
              <a:noFill/>
            </a:ln>
          </c:spPr>
          <c:marker>
            <c:symbol val="square"/>
            <c:size val="10"/>
          </c:marker>
          <c:dLbls>
            <c:dLbl>
              <c:idx val="0"/>
              <c:layout>
                <c:manualLayout>
                  <c:x val="-3.4782608695652181E-2"/>
                  <c:y val="2.4154589371980506E-2"/>
                </c:manualLayout>
              </c:layout>
              <c:showSerName val="1"/>
            </c:dLbl>
            <c:showSerName val="1"/>
          </c:dLbls>
          <c:trendline>
            <c:trendlineType val="linear"/>
          </c:trendline>
          <c:xVal>
            <c:numRef>
              <c:f>pub_Ind!$C$61</c:f>
              <c:numCache>
                <c:formatCode>0</c:formatCode>
                <c:ptCount val="1"/>
                <c:pt idx="0">
                  <c:v>123.32501950907772</c:v>
                </c:pt>
              </c:numCache>
            </c:numRef>
          </c:xVal>
          <c:yVal>
            <c:numRef>
              <c:f>pub_Ind!$D$61</c:f>
              <c:numCache>
                <c:formatCode>0</c:formatCode>
                <c:ptCount val="1"/>
                <c:pt idx="0">
                  <c:v>1813.4884558042161</c:v>
                </c:pt>
              </c:numCache>
            </c:numRef>
          </c:yVal>
        </c:ser>
        <c:ser>
          <c:idx val="16"/>
          <c:order val="16"/>
          <c:tx>
            <c:strRef>
              <c:f>pub_Ind!$B$62</c:f>
              <c:strCache>
                <c:ptCount val="1"/>
                <c:pt idx="0">
                  <c:v>LV</c:v>
                </c:pt>
              </c:strCache>
            </c:strRef>
          </c:tx>
          <c:spPr>
            <a:ln w="28575">
              <a:noFill/>
            </a:ln>
          </c:spPr>
          <c:marker>
            <c:symbol val="square"/>
            <c:size val="10"/>
          </c:marker>
          <c:dLbls>
            <c:dLbl>
              <c:idx val="0"/>
              <c:layout>
                <c:manualLayout>
                  <c:x val="-4.5212866256450684E-2"/>
                  <c:y val="-2.5096148757809529E-2"/>
                </c:manualLayout>
              </c:layout>
              <c:showSerName val="1"/>
            </c:dLbl>
            <c:showSerName val="1"/>
          </c:dLbls>
          <c:xVal>
            <c:numRef>
              <c:f>pub_Ind!$C$62</c:f>
              <c:numCache>
                <c:formatCode>0</c:formatCode>
                <c:ptCount val="1"/>
                <c:pt idx="0">
                  <c:v>111.41537705123964</c:v>
                </c:pt>
              </c:numCache>
            </c:numRef>
          </c:xVal>
          <c:yVal>
            <c:numRef>
              <c:f>pub_Ind!$D$62</c:f>
              <c:numCache>
                <c:formatCode>0</c:formatCode>
                <c:ptCount val="1"/>
                <c:pt idx="0">
                  <c:v>1885.9915299987731</c:v>
                </c:pt>
              </c:numCache>
            </c:numRef>
          </c:yVal>
        </c:ser>
        <c:ser>
          <c:idx val="17"/>
          <c:order val="17"/>
          <c:tx>
            <c:strRef>
              <c:f>pub_Ind!$B$64</c:f>
              <c:strCache>
                <c:ptCount val="1"/>
                <c:pt idx="0">
                  <c:v>PL</c:v>
                </c:pt>
              </c:strCache>
            </c:strRef>
          </c:tx>
          <c:spPr>
            <a:ln w="28575">
              <a:noFill/>
            </a:ln>
          </c:spPr>
          <c:marker>
            <c:symbol val="square"/>
            <c:size val="10"/>
          </c:marker>
          <c:dLbls>
            <c:showSerName val="1"/>
          </c:dLbls>
          <c:xVal>
            <c:numRef>
              <c:f>pub_Ind!$C$64</c:f>
              <c:numCache>
                <c:formatCode>0</c:formatCode>
                <c:ptCount val="1"/>
                <c:pt idx="0">
                  <c:v>160.79090457819353</c:v>
                </c:pt>
              </c:numCache>
            </c:numRef>
          </c:xVal>
          <c:yVal>
            <c:numRef>
              <c:f>pub_Ind!$D$64</c:f>
              <c:numCache>
                <c:formatCode>0</c:formatCode>
                <c:ptCount val="1"/>
                <c:pt idx="0">
                  <c:v>1099.613980703255</c:v>
                </c:pt>
              </c:numCache>
            </c:numRef>
          </c:yVal>
        </c:ser>
        <c:ser>
          <c:idx val="18"/>
          <c:order val="18"/>
          <c:tx>
            <c:strRef>
              <c:f>pub_Ind!$B$65</c:f>
              <c:strCache>
                <c:ptCount val="1"/>
                <c:pt idx="0">
                  <c:v>SK</c:v>
                </c:pt>
              </c:strCache>
            </c:strRef>
          </c:tx>
          <c:spPr>
            <a:ln w="28575">
              <a:noFill/>
            </a:ln>
          </c:spPr>
          <c:marker>
            <c:symbol val="square"/>
            <c:size val="10"/>
          </c:marker>
          <c:dLbls>
            <c:showSerName val="1"/>
          </c:dLbls>
          <c:xVal>
            <c:numRef>
              <c:f>pub_Ind!$C$65</c:f>
              <c:numCache>
                <c:formatCode>0</c:formatCode>
                <c:ptCount val="1"/>
                <c:pt idx="0">
                  <c:v>191.57484372569758</c:v>
                </c:pt>
              </c:numCache>
            </c:numRef>
          </c:xVal>
          <c:yVal>
            <c:numRef>
              <c:f>pub_Ind!$D$65</c:f>
              <c:numCache>
                <c:formatCode>0</c:formatCode>
                <c:ptCount val="1"/>
                <c:pt idx="0">
                  <c:v>4064.0560177024922</c:v>
                </c:pt>
              </c:numCache>
            </c:numRef>
          </c:yVal>
        </c:ser>
        <c:ser>
          <c:idx val="19"/>
          <c:order val="19"/>
          <c:tx>
            <c:strRef>
              <c:f>pub_Ind!$B$66</c:f>
              <c:strCache>
                <c:ptCount val="1"/>
                <c:pt idx="0">
                  <c:v>SI</c:v>
                </c:pt>
              </c:strCache>
            </c:strRef>
          </c:tx>
          <c:spPr>
            <a:ln w="28575">
              <a:noFill/>
            </a:ln>
          </c:spPr>
          <c:marker>
            <c:symbol val="square"/>
            <c:size val="10"/>
            <c:spPr>
              <a:solidFill>
                <a:srgbClr val="002060"/>
              </a:solidFill>
            </c:spPr>
          </c:marker>
          <c:dLbls>
            <c:showSerName val="1"/>
          </c:dLbls>
          <c:xVal>
            <c:numRef>
              <c:f>pub_Ind!$C$66</c:f>
              <c:numCache>
                <c:formatCode>0</c:formatCode>
                <c:ptCount val="1"/>
                <c:pt idx="0">
                  <c:v>344.00801487114865</c:v>
                </c:pt>
              </c:numCache>
            </c:numRef>
          </c:xVal>
          <c:yVal>
            <c:numRef>
              <c:f>pub_Ind!$D$66</c:f>
              <c:numCache>
                <c:formatCode>0</c:formatCode>
                <c:ptCount val="1"/>
                <c:pt idx="0">
                  <c:v>2008.3707289604806</c:v>
                </c:pt>
              </c:numCache>
            </c:numRef>
          </c:yVal>
        </c:ser>
        <c:ser>
          <c:idx val="20"/>
          <c:order val="20"/>
          <c:tx>
            <c:strRef>
              <c:f>pub_Ind!$B$67</c:f>
              <c:strCache>
                <c:ptCount val="1"/>
                <c:pt idx="0">
                  <c:v>BG</c:v>
                </c:pt>
              </c:strCache>
            </c:strRef>
          </c:tx>
          <c:spPr>
            <a:ln w="28575">
              <a:noFill/>
            </a:ln>
          </c:spPr>
          <c:marker>
            <c:symbol val="square"/>
            <c:size val="10"/>
            <c:spPr>
              <a:solidFill>
                <a:srgbClr val="FF0000"/>
              </a:solidFill>
            </c:spPr>
          </c:marker>
          <c:dLbls>
            <c:showSerName val="1"/>
          </c:dLbls>
          <c:xVal>
            <c:numRef>
              <c:f>pub_Ind!$C$67</c:f>
              <c:numCache>
                <c:formatCode>0</c:formatCode>
                <c:ptCount val="1"/>
                <c:pt idx="0">
                  <c:v>153.53519497377218</c:v>
                </c:pt>
              </c:numCache>
            </c:numRef>
          </c:xVal>
          <c:yVal>
            <c:numRef>
              <c:f>pub_Ind!$D$67</c:f>
              <c:numCache>
                <c:formatCode>0</c:formatCode>
                <c:ptCount val="1"/>
                <c:pt idx="0">
                  <c:v>954.23534350789998</c:v>
                </c:pt>
              </c:numCache>
            </c:numRef>
          </c:yVal>
        </c:ser>
        <c:ser>
          <c:idx val="21"/>
          <c:order val="21"/>
          <c:tx>
            <c:strRef>
              <c:f>pub_Ind!$B$68</c:f>
              <c:strCache>
                <c:ptCount val="1"/>
                <c:pt idx="0">
                  <c:v>RO</c:v>
                </c:pt>
              </c:strCache>
            </c:strRef>
          </c:tx>
          <c:spPr>
            <a:ln w="28575">
              <a:noFill/>
            </a:ln>
          </c:spPr>
          <c:marker>
            <c:symbol val="square"/>
            <c:size val="10"/>
          </c:marker>
          <c:dLbls>
            <c:showSerName val="1"/>
          </c:dLbls>
          <c:xVal>
            <c:numRef>
              <c:f>pub_Ind!$C$68</c:f>
              <c:numCache>
                <c:formatCode>0</c:formatCode>
                <c:ptCount val="1"/>
                <c:pt idx="0">
                  <c:v>104.88150146435049</c:v>
                </c:pt>
              </c:numCache>
            </c:numRef>
          </c:xVal>
          <c:yVal>
            <c:numRef>
              <c:f>pub_Ind!$D$68</c:f>
              <c:numCache>
                <c:formatCode>0</c:formatCode>
                <c:ptCount val="1"/>
                <c:pt idx="0">
                  <c:v>654.08498409013305</c:v>
                </c:pt>
              </c:numCache>
            </c:numRef>
          </c:yVal>
        </c:ser>
        <c:ser>
          <c:idx val="22"/>
          <c:order val="22"/>
          <c:tx>
            <c:strRef>
              <c:f>pub_Ind!$C$78</c:f>
              <c:strCache>
                <c:ptCount val="1"/>
                <c:pt idx="0">
                  <c:v>RDP/UAA</c:v>
                </c:pt>
              </c:strCache>
            </c:strRef>
          </c:tx>
          <c:spPr>
            <a:ln w="28575">
              <a:noFill/>
            </a:ln>
          </c:spPr>
          <c:xVal>
            <c:strRef>
              <c:f>pub_Ind!$B$79:$B$83</c:f>
              <c:strCache>
                <c:ptCount val="5"/>
                <c:pt idx="0">
                  <c:v>FI</c:v>
                </c:pt>
                <c:pt idx="1">
                  <c:v>SE</c:v>
                </c:pt>
                <c:pt idx="2">
                  <c:v>AT</c:v>
                </c:pt>
                <c:pt idx="3">
                  <c:v>LU</c:v>
                </c:pt>
                <c:pt idx="4">
                  <c:v>MT</c:v>
                </c:pt>
              </c:strCache>
            </c:strRef>
          </c:xVal>
          <c:yVal>
            <c:numRef>
              <c:f>pub_Ind!$C$79:$C$83</c:f>
              <c:numCache>
                <c:formatCode>0</c:formatCode>
                <c:ptCount val="5"/>
                <c:pt idx="0">
                  <c:v>425.38216287498079</c:v>
                </c:pt>
                <c:pt idx="1">
                  <c:v>185.16776101896818</c:v>
                </c:pt>
                <c:pt idx="2">
                  <c:v>359.56350311797695</c:v>
                </c:pt>
                <c:pt idx="3">
                  <c:v>429.02757433199429</c:v>
                </c:pt>
                <c:pt idx="4">
                  <c:v>1405.2155995021503</c:v>
                </c:pt>
              </c:numCache>
            </c:numRef>
          </c:yVal>
        </c:ser>
        <c:ser>
          <c:idx val="23"/>
          <c:order val="23"/>
          <c:tx>
            <c:strRef>
              <c:f>pub_Ind!$D$78</c:f>
              <c:strCache>
                <c:ptCount val="1"/>
                <c:pt idx="0">
                  <c:v>RDP/AWU</c:v>
                </c:pt>
              </c:strCache>
            </c:strRef>
          </c:tx>
          <c:spPr>
            <a:ln w="28575">
              <a:noFill/>
            </a:ln>
          </c:spPr>
          <c:xVal>
            <c:strRef>
              <c:f>pub_Ind!$B$79:$B$83</c:f>
              <c:strCache>
                <c:ptCount val="5"/>
                <c:pt idx="0">
                  <c:v>FI</c:v>
                </c:pt>
                <c:pt idx="1">
                  <c:v>SE</c:v>
                </c:pt>
                <c:pt idx="2">
                  <c:v>AT</c:v>
                </c:pt>
                <c:pt idx="3">
                  <c:v>LU</c:v>
                </c:pt>
                <c:pt idx="4">
                  <c:v>MT</c:v>
                </c:pt>
              </c:strCache>
            </c:strRef>
          </c:xVal>
          <c:yVal>
            <c:numRef>
              <c:f>pub_Ind!$D$79:$D$83</c:f>
              <c:numCache>
                <c:formatCode>0</c:formatCode>
                <c:ptCount val="5"/>
                <c:pt idx="0">
                  <c:v>13470.082582355193</c:v>
                </c:pt>
                <c:pt idx="1">
                  <c:v>8818.5898710423517</c:v>
                </c:pt>
                <c:pt idx="2">
                  <c:v>7020.6793817949638</c:v>
                </c:pt>
                <c:pt idx="3">
                  <c:v>14973.634380952421</c:v>
                </c:pt>
                <c:pt idx="4">
                  <c:v>3439.7813134732669</c:v>
                </c:pt>
              </c:numCache>
            </c:numRef>
          </c:yVal>
        </c:ser>
        <c:ser>
          <c:idx val="24"/>
          <c:order val="24"/>
          <c:tx>
            <c:strRef>
              <c:f>pub_Ind!$C$78</c:f>
              <c:strCache>
                <c:ptCount val="1"/>
                <c:pt idx="0">
                  <c:v>RDP/UAA</c:v>
                </c:pt>
              </c:strCache>
            </c:strRef>
          </c:tx>
          <c:spPr>
            <a:ln w="28575">
              <a:noFill/>
            </a:ln>
          </c:spPr>
          <c:xVal>
            <c:strRef>
              <c:f>pub_Ind!$B$79:$B$83</c:f>
              <c:strCache>
                <c:ptCount val="5"/>
                <c:pt idx="0">
                  <c:v>FI</c:v>
                </c:pt>
                <c:pt idx="1">
                  <c:v>SE</c:v>
                </c:pt>
                <c:pt idx="2">
                  <c:v>AT</c:v>
                </c:pt>
                <c:pt idx="3">
                  <c:v>LU</c:v>
                </c:pt>
                <c:pt idx="4">
                  <c:v>MT</c:v>
                </c:pt>
              </c:strCache>
            </c:strRef>
          </c:xVal>
          <c:yVal>
            <c:numRef>
              <c:f>pub_Ind!$C$79:$C$83</c:f>
              <c:numCache>
                <c:formatCode>0</c:formatCode>
                <c:ptCount val="5"/>
                <c:pt idx="0">
                  <c:v>425.38216287498079</c:v>
                </c:pt>
                <c:pt idx="1">
                  <c:v>185.16776101896818</c:v>
                </c:pt>
                <c:pt idx="2">
                  <c:v>359.56350311797695</c:v>
                </c:pt>
                <c:pt idx="3">
                  <c:v>429.02757433199429</c:v>
                </c:pt>
                <c:pt idx="4">
                  <c:v>1405.2155995021503</c:v>
                </c:pt>
              </c:numCache>
            </c:numRef>
          </c:yVal>
        </c:ser>
        <c:ser>
          <c:idx val="25"/>
          <c:order val="25"/>
          <c:tx>
            <c:strRef>
              <c:f>pub_Ind!$D$78</c:f>
              <c:strCache>
                <c:ptCount val="1"/>
                <c:pt idx="0">
                  <c:v>RDP/AWU</c:v>
                </c:pt>
              </c:strCache>
            </c:strRef>
          </c:tx>
          <c:spPr>
            <a:ln w="28575">
              <a:noFill/>
            </a:ln>
          </c:spPr>
          <c:xVal>
            <c:strRef>
              <c:f>pub_Ind!$B$79:$B$83</c:f>
              <c:strCache>
                <c:ptCount val="5"/>
                <c:pt idx="0">
                  <c:v>FI</c:v>
                </c:pt>
                <c:pt idx="1">
                  <c:v>SE</c:v>
                </c:pt>
                <c:pt idx="2">
                  <c:v>AT</c:v>
                </c:pt>
                <c:pt idx="3">
                  <c:v>LU</c:v>
                </c:pt>
                <c:pt idx="4">
                  <c:v>MT</c:v>
                </c:pt>
              </c:strCache>
            </c:strRef>
          </c:xVal>
          <c:yVal>
            <c:numRef>
              <c:f>pub_Ind!$D$79:$D$83</c:f>
              <c:numCache>
                <c:formatCode>0</c:formatCode>
                <c:ptCount val="5"/>
                <c:pt idx="0">
                  <c:v>13470.082582355193</c:v>
                </c:pt>
                <c:pt idx="1">
                  <c:v>8818.5898710423517</c:v>
                </c:pt>
                <c:pt idx="2">
                  <c:v>7020.6793817949638</c:v>
                </c:pt>
                <c:pt idx="3">
                  <c:v>14973.634380952421</c:v>
                </c:pt>
                <c:pt idx="4">
                  <c:v>3439.7813134732669</c:v>
                </c:pt>
              </c:numCache>
            </c:numRef>
          </c:yVal>
        </c:ser>
        <c:ser>
          <c:idx val="26"/>
          <c:order val="26"/>
          <c:tx>
            <c:strRef>
              <c:f>pub_Ind!$C$78</c:f>
              <c:strCache>
                <c:ptCount val="1"/>
                <c:pt idx="0">
                  <c:v>RDP/UAA</c:v>
                </c:pt>
              </c:strCache>
            </c:strRef>
          </c:tx>
          <c:spPr>
            <a:ln w="28575">
              <a:noFill/>
            </a:ln>
          </c:spPr>
          <c:xVal>
            <c:strRef>
              <c:f>pub_Ind!$B$79:$B$83</c:f>
              <c:strCache>
                <c:ptCount val="5"/>
                <c:pt idx="0">
                  <c:v>FI</c:v>
                </c:pt>
                <c:pt idx="1">
                  <c:v>SE</c:v>
                </c:pt>
                <c:pt idx="2">
                  <c:v>AT</c:v>
                </c:pt>
                <c:pt idx="3">
                  <c:v>LU</c:v>
                </c:pt>
                <c:pt idx="4">
                  <c:v>MT</c:v>
                </c:pt>
              </c:strCache>
            </c:strRef>
          </c:xVal>
          <c:yVal>
            <c:numRef>
              <c:f>pub_Ind!$C$79:$C$83</c:f>
              <c:numCache>
                <c:formatCode>0</c:formatCode>
                <c:ptCount val="5"/>
                <c:pt idx="0">
                  <c:v>425.38216287498079</c:v>
                </c:pt>
                <c:pt idx="1">
                  <c:v>185.16776101896818</c:v>
                </c:pt>
                <c:pt idx="2">
                  <c:v>359.56350311797695</c:v>
                </c:pt>
                <c:pt idx="3">
                  <c:v>429.02757433199429</c:v>
                </c:pt>
                <c:pt idx="4">
                  <c:v>1405.2155995021503</c:v>
                </c:pt>
              </c:numCache>
            </c:numRef>
          </c:yVal>
        </c:ser>
        <c:ser>
          <c:idx val="27"/>
          <c:order val="27"/>
          <c:tx>
            <c:strRef>
              <c:f>pub_Ind!$D$78</c:f>
              <c:strCache>
                <c:ptCount val="1"/>
                <c:pt idx="0">
                  <c:v>RDP/AWU</c:v>
                </c:pt>
              </c:strCache>
            </c:strRef>
          </c:tx>
          <c:spPr>
            <a:ln w="28575">
              <a:noFill/>
            </a:ln>
          </c:spPr>
          <c:xVal>
            <c:strRef>
              <c:f>pub_Ind!$B$79:$B$83</c:f>
              <c:strCache>
                <c:ptCount val="5"/>
                <c:pt idx="0">
                  <c:v>FI</c:v>
                </c:pt>
                <c:pt idx="1">
                  <c:v>SE</c:v>
                </c:pt>
                <c:pt idx="2">
                  <c:v>AT</c:v>
                </c:pt>
                <c:pt idx="3">
                  <c:v>LU</c:v>
                </c:pt>
                <c:pt idx="4">
                  <c:v>MT</c:v>
                </c:pt>
              </c:strCache>
            </c:strRef>
          </c:xVal>
          <c:yVal>
            <c:numRef>
              <c:f>pub_Ind!$D$79:$D$83</c:f>
              <c:numCache>
                <c:formatCode>0</c:formatCode>
                <c:ptCount val="5"/>
                <c:pt idx="0">
                  <c:v>13470.082582355193</c:v>
                </c:pt>
                <c:pt idx="1">
                  <c:v>8818.5898710423517</c:v>
                </c:pt>
                <c:pt idx="2">
                  <c:v>7020.6793817949638</c:v>
                </c:pt>
                <c:pt idx="3">
                  <c:v>14973.634380952421</c:v>
                </c:pt>
                <c:pt idx="4">
                  <c:v>3439.7813134732669</c:v>
                </c:pt>
              </c:numCache>
            </c:numRef>
          </c:yVal>
        </c:ser>
        <c:axId val="169352576"/>
        <c:axId val="169362944"/>
      </c:scatterChart>
      <c:valAx>
        <c:axId val="169352576"/>
        <c:scaling>
          <c:orientation val="minMax"/>
          <c:max val="350"/>
          <c:min val="50"/>
        </c:scaling>
        <c:axPos val="b"/>
        <c:title>
          <c:tx>
            <c:rich>
              <a:bodyPr/>
              <a:lstStyle/>
              <a:p>
                <a:pPr>
                  <a:defRPr/>
                </a:pPr>
                <a:r>
                  <a:rPr lang="it-IT" dirty="0"/>
                  <a:t>RDP/UAA</a:t>
                </a:r>
              </a:p>
            </c:rich>
          </c:tx>
          <c:layout/>
        </c:title>
        <c:numFmt formatCode="0" sourceLinked="1"/>
        <c:tickLblPos val="nextTo"/>
        <c:spPr>
          <a:noFill/>
          <a:ln w="25400" cap="flat" cmpd="sng" algn="ctr">
            <a:solidFill>
              <a:sysClr val="windowText" lastClr="000000">
                <a:shade val="95000"/>
                <a:satMod val="105000"/>
              </a:sysClr>
            </a:solidFill>
            <a:prstDash val="solid"/>
          </a:ln>
          <a:effectLst/>
        </c:spPr>
        <c:crossAx val="169362944"/>
        <c:crossesAt val="1886"/>
        <c:crossBetween val="midCat"/>
      </c:valAx>
      <c:valAx>
        <c:axId val="169362944"/>
        <c:scaling>
          <c:orientation val="minMax"/>
          <c:max val="4500"/>
          <c:min val="600"/>
        </c:scaling>
        <c:axPos val="l"/>
        <c:majorGridlines/>
        <c:title>
          <c:tx>
            <c:rich>
              <a:bodyPr rot="-5400000" vert="horz"/>
              <a:lstStyle/>
              <a:p>
                <a:pPr>
                  <a:defRPr/>
                </a:pPr>
                <a:r>
                  <a:rPr lang="it-IT"/>
                  <a:t>RDP/AWU</a:t>
                </a:r>
              </a:p>
            </c:rich>
          </c:tx>
          <c:layout>
            <c:manualLayout>
              <c:xMode val="edge"/>
              <c:yMode val="edge"/>
              <c:x val="1.4268872888658283E-2"/>
              <c:y val="0.46042232489711238"/>
            </c:manualLayout>
          </c:layout>
        </c:title>
        <c:numFmt formatCode="0" sourceLinked="1"/>
        <c:tickLblPos val="nextTo"/>
        <c:spPr>
          <a:ln w="25400">
            <a:solidFill>
              <a:schemeClr val="tx1"/>
            </a:solidFill>
          </a:ln>
        </c:spPr>
        <c:crossAx val="169352576"/>
        <c:crossesAt val="128"/>
        <c:crossBetween val="midCat"/>
        <c:majorUnit val="200"/>
        <c:minorUnit val="100"/>
      </c:valAx>
    </c:plotArea>
    <c:plotVisOnly val="1"/>
  </c:chart>
  <c:txPr>
    <a:bodyPr/>
    <a:lstStyle/>
    <a:p>
      <a:pPr>
        <a:defRPr>
          <a:latin typeface="Comic Sans MS" pitchFamily="66" charset="0"/>
        </a:defRPr>
      </a:pPr>
      <a:endParaRPr lang="it-IT"/>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24922440537745677"/>
          <c:y val="8.3050847457627613E-2"/>
          <c:w val="0.73836608066184051"/>
          <c:h val="0.84745762711864403"/>
        </c:manualLayout>
      </c:layout>
      <c:barChart>
        <c:barDir val="bar"/>
        <c:grouping val="stacked"/>
        <c:ser>
          <c:idx val="0"/>
          <c:order val="0"/>
          <c:tx>
            <c:strRef>
              <c:f>'7pol'!$C$22</c:f>
              <c:strCache>
                <c:ptCount val="1"/>
                <c:pt idx="0">
                  <c:v>Other measures</c:v>
                </c:pt>
              </c:strCache>
            </c:strRef>
          </c:tx>
          <c:spPr>
            <a:gradFill rotWithShape="0">
              <a:gsLst>
                <a:gs pos="0">
                  <a:srgbClr val="99CC00"/>
                </a:gs>
                <a:gs pos="100000">
                  <a:srgbClr val="99CC00">
                    <a:gamma/>
                    <a:shade val="46275"/>
                    <a:invGamma/>
                  </a:srgbClr>
                </a:gs>
              </a:gsLst>
              <a:lin ang="5400000" scaled="1"/>
            </a:gradFill>
            <a:ln w="12700">
              <a:solidFill>
                <a:srgbClr val="000000"/>
              </a:solidFill>
              <a:prstDash val="solid"/>
            </a:ln>
          </c:spPr>
          <c:cat>
            <c:strRef>
              <c:f>'7pol'!$B$23:$B$29</c:f>
              <c:strCache>
                <c:ptCount val="7"/>
                <c:pt idx="0">
                  <c:v>Human Capital and Tech. Assistance</c:v>
                </c:pt>
                <c:pt idx="1">
                  <c:v>Generational turnover</c:v>
                </c:pt>
                <c:pt idx="2">
                  <c:v>Structural change</c:v>
                </c:pt>
                <c:pt idx="3">
                  <c:v>Quality of production</c:v>
                </c:pt>
                <c:pt idx="4">
                  <c:v>Agro-enviromental policy</c:v>
                </c:pt>
                <c:pt idx="5">
                  <c:v>Forest policy</c:v>
                </c:pt>
                <c:pt idx="6">
                  <c:v>Diversification and quality of life</c:v>
                </c:pt>
              </c:strCache>
            </c:strRef>
          </c:cat>
          <c:val>
            <c:numRef>
              <c:f>'7pol'!$C$23:$C$29</c:f>
              <c:numCache>
                <c:formatCode>0.0</c:formatCode>
                <c:ptCount val="7"/>
                <c:pt idx="0">
                  <c:v>1.7509773507230719</c:v>
                </c:pt>
                <c:pt idx="1">
                  <c:v>2.5120504805419426</c:v>
                </c:pt>
                <c:pt idx="2">
                  <c:v>12.901792292519502</c:v>
                </c:pt>
                <c:pt idx="3">
                  <c:v>0.60466738338190951</c:v>
                </c:pt>
                <c:pt idx="4">
                  <c:v>16.614735957891831</c:v>
                </c:pt>
                <c:pt idx="5">
                  <c:v>3.7472878957121822</c:v>
                </c:pt>
                <c:pt idx="6">
                  <c:v>14.257205770358048</c:v>
                </c:pt>
              </c:numCache>
            </c:numRef>
          </c:val>
        </c:ser>
        <c:ser>
          <c:idx val="1"/>
          <c:order val="1"/>
          <c:tx>
            <c:strRef>
              <c:f>'7pol'!$D$22</c:f>
              <c:strCache>
                <c:ptCount val="1"/>
                <c:pt idx="0">
                  <c:v>Predominat measure</c:v>
                </c:pt>
              </c:strCache>
            </c:strRef>
          </c:tx>
          <c:spPr>
            <a:gradFill rotWithShape="0">
              <a:gsLst>
                <a:gs pos="0">
                  <a:srgbClr val="FFFF99"/>
                </a:gs>
                <a:gs pos="100000">
                  <a:srgbClr val="FFFF99">
                    <a:gamma/>
                    <a:shade val="46275"/>
                    <a:invGamma/>
                  </a:srgbClr>
                </a:gs>
              </a:gsLst>
              <a:lin ang="5400000" scaled="1"/>
            </a:gradFill>
            <a:ln w="12700">
              <a:solidFill>
                <a:srgbClr val="000000"/>
              </a:solidFill>
              <a:prstDash val="solid"/>
            </a:ln>
          </c:spPr>
          <c:dLbls>
            <c:dLbl>
              <c:idx val="0"/>
              <c:layout>
                <c:manualLayout>
                  <c:x val="9.8157635449348218E-2"/>
                  <c:y val="8.4352912274223268E-3"/>
                </c:manualLayout>
              </c:layout>
              <c:tx>
                <c:rich>
                  <a:bodyPr/>
                  <a:lstStyle/>
                  <a:p>
                    <a:r>
                      <a:rPr lang="it-IT" sz="1200" b="1" i="0" u="none" strike="noStrike" baseline="0">
                        <a:solidFill>
                          <a:srgbClr val="000000"/>
                        </a:solidFill>
                        <a:latin typeface="Arial"/>
                        <a:cs typeface="Arial"/>
                      </a:rPr>
                      <a:t>52% </a:t>
                    </a:r>
                  </a:p>
                  <a:p>
                    <a:r>
                      <a:rPr lang="it-IT" sz="1000" b="1" i="1" u="none" strike="noStrike" baseline="0">
                        <a:solidFill>
                          <a:srgbClr val="000000"/>
                        </a:solidFill>
                        <a:latin typeface="Arial"/>
                        <a:cs typeface="Arial"/>
                      </a:rPr>
                      <a:t>511 - Tech. assistance</a:t>
                    </a:r>
                  </a:p>
                </c:rich>
              </c:tx>
              <c:dLblPos val="ctr"/>
            </c:dLbl>
            <c:dLbl>
              <c:idx val="1"/>
              <c:layout>
                <c:manualLayout>
                  <c:x val="0.13478127734033246"/>
                  <c:y val="8.3722585524267663E-3"/>
                </c:manualLayout>
              </c:layout>
              <c:tx>
                <c:rich>
                  <a:bodyPr/>
                  <a:lstStyle/>
                  <a:p>
                    <a:r>
                      <a:rPr lang="it-IT" sz="1200" b="1" i="0" u="none" strike="noStrike" baseline="0">
                        <a:solidFill>
                          <a:srgbClr val="000000"/>
                        </a:solidFill>
                        <a:latin typeface="Arial"/>
                        <a:cs typeface="Arial"/>
                      </a:rPr>
                      <a:t>56%</a:t>
                    </a:r>
                  </a:p>
                  <a:p>
                    <a:r>
                      <a:rPr lang="it-IT" sz="1000" b="1" i="1" u="none" strike="noStrike" baseline="0">
                        <a:solidFill>
                          <a:srgbClr val="000000"/>
                        </a:solidFill>
                        <a:latin typeface="Arial"/>
                        <a:cs typeface="Arial"/>
                      </a:rPr>
                      <a:t>112 - Setting up of young farmers</a:t>
                    </a:r>
                  </a:p>
                </c:rich>
              </c:tx>
              <c:dLblPos val="ctr"/>
            </c:dLbl>
            <c:dLbl>
              <c:idx val="2"/>
              <c:layout/>
              <c:tx>
                <c:rich>
                  <a:bodyPr/>
                  <a:lstStyle/>
                  <a:p>
                    <a:r>
                      <a:rPr lang="it-IT" sz="1200" b="1" i="0" u="none" strike="noStrike" baseline="0">
                        <a:solidFill>
                          <a:srgbClr val="000000"/>
                        </a:solidFill>
                        <a:latin typeface="Arial"/>
                        <a:cs typeface="Arial"/>
                      </a:rPr>
                      <a:t>47% </a:t>
                    </a:r>
                  </a:p>
                  <a:p>
                    <a:r>
                      <a:rPr lang="it-IT" sz="1000" b="1" i="1" u="none" strike="noStrike" baseline="0">
                        <a:solidFill>
                          <a:srgbClr val="000000"/>
                        </a:solidFill>
                        <a:latin typeface="Arial"/>
                        <a:cs typeface="Arial"/>
                      </a:rPr>
                      <a:t>121 - Modernisation of agricultural holding</a:t>
                    </a:r>
                  </a:p>
                </c:rich>
              </c:tx>
              <c:dLblPos val="inBase"/>
            </c:dLbl>
            <c:dLbl>
              <c:idx val="3"/>
              <c:layout/>
              <c:tx>
                <c:rich>
                  <a:bodyPr/>
                  <a:lstStyle/>
                  <a:p>
                    <a:r>
                      <a:rPr lang="it-IT" sz="1200" b="1" i="0" u="none" strike="noStrike" baseline="0">
                        <a:solidFill>
                          <a:srgbClr val="000000"/>
                        </a:solidFill>
                        <a:latin typeface="Arial"/>
                        <a:cs typeface="Arial"/>
                      </a:rPr>
                      <a:t>32%</a:t>
                    </a:r>
                  </a:p>
                  <a:p>
                    <a:r>
                      <a:rPr lang="it-IT" sz="1000" b="1" i="1" u="none" strike="noStrike" baseline="0">
                        <a:solidFill>
                          <a:srgbClr val="000000"/>
                        </a:solidFill>
                        <a:latin typeface="Arial"/>
                        <a:cs typeface="Arial"/>
                      </a:rPr>
                      <a:t>132 - Food quality schemes</a:t>
                    </a:r>
                  </a:p>
                </c:rich>
              </c:tx>
              <c:dLblPos val="inBase"/>
            </c:dLbl>
            <c:dLbl>
              <c:idx val="4"/>
              <c:layout>
                <c:manualLayout>
                  <c:x val="-6.0905164180741704E-2"/>
                  <c:y val="2.7583007208901774E-3"/>
                </c:manualLayout>
              </c:layout>
              <c:tx>
                <c:rich>
                  <a:bodyPr/>
                  <a:lstStyle/>
                  <a:p>
                    <a:r>
                      <a:rPr lang="it-IT" sz="1200" b="1" i="0" u="none" strike="noStrike" baseline="0">
                        <a:solidFill>
                          <a:srgbClr val="000000"/>
                        </a:solidFill>
                        <a:latin typeface="Arial"/>
                        <a:cs typeface="Arial"/>
                      </a:rPr>
                      <a:t>60% </a:t>
                    </a:r>
                  </a:p>
                  <a:p>
                    <a:r>
                      <a:rPr lang="it-IT" sz="1000" b="1" i="1" u="none" strike="noStrike" baseline="0">
                        <a:solidFill>
                          <a:srgbClr val="000000"/>
                        </a:solidFill>
                        <a:latin typeface="Arial"/>
                        <a:cs typeface="Arial"/>
                      </a:rPr>
                      <a:t>214 - Agri-environment payments</a:t>
                    </a:r>
                  </a:p>
                </c:rich>
              </c:tx>
              <c:dLblPos val="ctr"/>
            </c:dLbl>
            <c:dLbl>
              <c:idx val="5"/>
              <c:layout>
                <c:manualLayout>
                  <c:x val="0.11438080230418488"/>
                  <c:y val="-2.2810454550433392E-3"/>
                </c:manualLayout>
              </c:layout>
              <c:tx>
                <c:rich>
                  <a:bodyPr/>
                  <a:lstStyle/>
                  <a:p>
                    <a:r>
                      <a:rPr lang="it-IT" sz="1200" b="1" i="0" u="none" strike="noStrike" baseline="0">
                        <a:solidFill>
                          <a:srgbClr val="000000"/>
                        </a:solidFill>
                        <a:latin typeface="Arial"/>
                        <a:cs typeface="Arial"/>
                      </a:rPr>
                      <a:t>36% </a:t>
                    </a:r>
                  </a:p>
                  <a:p>
                    <a:r>
                      <a:rPr lang="it-IT" sz="1000" b="1" i="1" u="none" strike="noStrike" baseline="0">
                        <a:solidFill>
                          <a:srgbClr val="000000"/>
                        </a:solidFill>
                        <a:latin typeface="Arial"/>
                        <a:cs typeface="Arial"/>
                      </a:rPr>
                      <a:t>221 - First afforestation of agricultur alland</a:t>
                    </a:r>
                  </a:p>
                </c:rich>
              </c:tx>
              <c:dLblPos val="ctr"/>
            </c:dLbl>
            <c:dLbl>
              <c:idx val="6"/>
              <c:layout>
                <c:manualLayout>
                  <c:x val="0.12257163700387876"/>
                  <c:y val="2.4844657322895332E-3"/>
                </c:manualLayout>
              </c:layout>
              <c:tx>
                <c:rich>
                  <a:bodyPr/>
                  <a:lstStyle/>
                  <a:p>
                    <a:r>
                      <a:rPr lang="it-IT" sz="1200" b="1" i="0" u="none" strike="noStrike" baseline="0">
                        <a:solidFill>
                          <a:srgbClr val="000000"/>
                        </a:solidFill>
                        <a:latin typeface="Arial"/>
                        <a:cs typeface="Arial"/>
                      </a:rPr>
                      <a:t>22% </a:t>
                    </a:r>
                  </a:p>
                  <a:p>
                    <a:r>
                      <a:rPr lang="it-IT" sz="1000" b="1" i="1" u="none" strike="noStrike" baseline="0">
                        <a:solidFill>
                          <a:srgbClr val="000000"/>
                        </a:solidFill>
                        <a:latin typeface="Arial"/>
                        <a:cs typeface="Arial"/>
                      </a:rPr>
                      <a:t>413 </a:t>
                    </a:r>
                    <a:r>
                      <a:rPr lang="it-IT" sz="1000" b="1" i="1" u="none" strike="noStrike" baseline="0"/>
                      <a:t>- Lag: divers. ql of life, local dev.</a:t>
                    </a:r>
                    <a:endParaRPr lang="it-IT" sz="1000" b="1" i="1" u="none" strike="noStrike" baseline="0">
                      <a:solidFill>
                        <a:srgbClr val="000000"/>
                      </a:solidFill>
                      <a:latin typeface="Arial"/>
                      <a:cs typeface="Arial"/>
                    </a:endParaRPr>
                  </a:p>
                </c:rich>
              </c:tx>
              <c:dLblPos val="ctr"/>
            </c:dLbl>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inBase"/>
            <c:showVal val="1"/>
          </c:dLbls>
          <c:cat>
            <c:strRef>
              <c:f>'7pol'!$B$23:$B$29</c:f>
              <c:strCache>
                <c:ptCount val="7"/>
                <c:pt idx="0">
                  <c:v>Human Capital and Tech. Assistance</c:v>
                </c:pt>
                <c:pt idx="1">
                  <c:v>Generational turnover</c:v>
                </c:pt>
                <c:pt idx="2">
                  <c:v>Structural change</c:v>
                </c:pt>
                <c:pt idx="3">
                  <c:v>Quality of production</c:v>
                </c:pt>
                <c:pt idx="4">
                  <c:v>Agro-enviromental policy</c:v>
                </c:pt>
                <c:pt idx="5">
                  <c:v>Forest policy</c:v>
                </c:pt>
                <c:pt idx="6">
                  <c:v>Diversification and quality of life</c:v>
                </c:pt>
              </c:strCache>
            </c:strRef>
          </c:cat>
          <c:val>
            <c:numRef>
              <c:f>'7pol'!$D$23:$D$29</c:f>
              <c:numCache>
                <c:formatCode>0.0</c:formatCode>
                <c:ptCount val="7"/>
                <c:pt idx="0">
                  <c:v>1.9015253405119739</c:v>
                </c:pt>
                <c:pt idx="1">
                  <c:v>3.2005809408084414</c:v>
                </c:pt>
                <c:pt idx="2">
                  <c:v>11.583393278078521</c:v>
                </c:pt>
                <c:pt idx="3">
                  <c:v>0.2806676268370305</c:v>
                </c:pt>
                <c:pt idx="4">
                  <c:v>24.47844492946308</c:v>
                </c:pt>
                <c:pt idx="5">
                  <c:v>2.1144753694627267</c:v>
                </c:pt>
                <c:pt idx="6">
                  <c:v>4.0521953837097415</c:v>
                </c:pt>
              </c:numCache>
            </c:numRef>
          </c:val>
        </c:ser>
        <c:gapWidth val="30"/>
        <c:overlap val="100"/>
        <c:axId val="169464960"/>
        <c:axId val="169466496"/>
      </c:barChart>
      <c:catAx>
        <c:axId val="169464960"/>
        <c:scaling>
          <c:orientation val="maxMin"/>
        </c:scaling>
        <c:axPos val="l"/>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it-IT"/>
          </a:p>
        </c:txPr>
        <c:crossAx val="169466496"/>
        <c:crosses val="autoZero"/>
        <c:auto val="1"/>
        <c:lblAlgn val="ctr"/>
        <c:lblOffset val="100"/>
        <c:tickLblSkip val="1"/>
        <c:tickMarkSkip val="1"/>
      </c:catAx>
      <c:valAx>
        <c:axId val="169466496"/>
        <c:scaling>
          <c:orientation val="minMax"/>
        </c:scaling>
        <c:axPos val="t"/>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it-IT"/>
          </a:p>
        </c:txPr>
        <c:crossAx val="169464960"/>
        <c:crosses val="autoZero"/>
        <c:crossBetween val="between"/>
      </c:valAx>
      <c:spPr>
        <a:solidFill>
          <a:srgbClr val="FFFFFF"/>
        </a:solidFill>
        <a:ln w="12700">
          <a:solidFill>
            <a:srgbClr val="FFFFFF"/>
          </a:solidFill>
          <a:prstDash val="solid"/>
        </a:ln>
      </c:spPr>
    </c:plotArea>
    <c:legend>
      <c:legendPos val="r"/>
      <c:layout>
        <c:manualLayout>
          <c:xMode val="edge"/>
          <c:yMode val="edge"/>
          <c:x val="0.33789196580032926"/>
          <c:y val="0.9458792528529697"/>
          <c:w val="0.5989583333333337"/>
          <c:h val="4.4067796610169484E-2"/>
        </c:manualLayout>
      </c:layout>
      <c:spPr>
        <a:solidFill>
          <a:srgbClr val="FFFFFF"/>
        </a:solidFill>
        <a:ln w="3175">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it-IT"/>
        </a:p>
      </c:txPr>
    </c:legend>
    <c:plotVisOnly val="1"/>
    <c:dispBlanksAs val="gap"/>
  </c:chart>
  <c:spPr>
    <a:noFill/>
    <a:ln w="9525">
      <a:noFill/>
    </a:ln>
  </c:spPr>
  <c:txPr>
    <a:bodyPr/>
    <a:lstStyle/>
    <a:p>
      <a:pPr>
        <a:defRPr sz="1200" b="1" i="0" u="none" strike="noStrike" baseline="0">
          <a:solidFill>
            <a:srgbClr val="000000"/>
          </a:solidFill>
          <a:latin typeface="Arial"/>
          <a:ea typeface="Arial"/>
          <a:cs typeface="Arial"/>
        </a:defRPr>
      </a:pPr>
      <a:endParaRPr lang="it-I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plotArea>
      <c:layout/>
      <c:barChart>
        <c:barDir val="col"/>
        <c:grouping val="percentStacked"/>
        <c:ser>
          <c:idx val="0"/>
          <c:order val="0"/>
          <c:tx>
            <c:strRef>
              <c:f>'Fig 1-2'!$T$5</c:f>
              <c:strCache>
                <c:ptCount val="1"/>
                <c:pt idx="0">
                  <c:v>Pillar 1</c:v>
                </c:pt>
              </c:strCache>
            </c:strRef>
          </c:tx>
          <c:spPr>
            <a:solidFill>
              <a:schemeClr val="tx1">
                <a:lumMod val="95000"/>
                <a:lumOff val="5000"/>
              </a:schemeClr>
            </a:solidFill>
            <a:ln>
              <a:solidFill>
                <a:srgbClr val="002060"/>
              </a:solidFill>
            </a:ln>
          </c:spPr>
          <c:cat>
            <c:strRef>
              <c:f>'Fig 1-2'!$S$7:$S$34</c:f>
              <c:strCache>
                <c:ptCount val="28"/>
                <c:pt idx="0">
                  <c:v>EU-27</c:v>
                </c:pt>
                <c:pt idx="1">
                  <c:v>NL</c:v>
                </c:pt>
                <c:pt idx="2">
                  <c:v>DK</c:v>
                </c:pt>
                <c:pt idx="3">
                  <c:v>FR</c:v>
                </c:pt>
                <c:pt idx="4">
                  <c:v>UK</c:v>
                </c:pt>
                <c:pt idx="5">
                  <c:v>BE</c:v>
                </c:pt>
                <c:pt idx="6">
                  <c:v>ES</c:v>
                </c:pt>
                <c:pt idx="7">
                  <c:v>DE</c:v>
                </c:pt>
                <c:pt idx="8">
                  <c:v>IT</c:v>
                </c:pt>
                <c:pt idx="9">
                  <c:v>EL</c:v>
                </c:pt>
                <c:pt idx="10">
                  <c:v>SE</c:v>
                </c:pt>
                <c:pt idx="11">
                  <c:v>IE</c:v>
                </c:pt>
                <c:pt idx="12">
                  <c:v>LU</c:v>
                </c:pt>
                <c:pt idx="13">
                  <c:v>FI</c:v>
                </c:pt>
                <c:pt idx="14">
                  <c:v>AT</c:v>
                </c:pt>
                <c:pt idx="15">
                  <c:v>HU</c:v>
                </c:pt>
                <c:pt idx="16">
                  <c:v>PT</c:v>
                </c:pt>
                <c:pt idx="17">
                  <c:v>CY</c:v>
                </c:pt>
                <c:pt idx="18">
                  <c:v>CZ</c:v>
                </c:pt>
                <c:pt idx="19">
                  <c:v>BG</c:v>
                </c:pt>
                <c:pt idx="20">
                  <c:v>PL</c:v>
                </c:pt>
                <c:pt idx="21">
                  <c:v>RO</c:v>
                </c:pt>
                <c:pt idx="22">
                  <c:v>LT</c:v>
                </c:pt>
                <c:pt idx="23">
                  <c:v>SK</c:v>
                </c:pt>
                <c:pt idx="24">
                  <c:v>EE</c:v>
                </c:pt>
                <c:pt idx="25">
                  <c:v>LV</c:v>
                </c:pt>
                <c:pt idx="26">
                  <c:v>SI</c:v>
                </c:pt>
                <c:pt idx="27">
                  <c:v>MT</c:v>
                </c:pt>
              </c:strCache>
            </c:strRef>
          </c:cat>
          <c:val>
            <c:numRef>
              <c:f>'Fig 1-2'!$T$7:$T$34</c:f>
              <c:numCache>
                <c:formatCode>0.0</c:formatCode>
                <c:ptCount val="28"/>
                <c:pt idx="0">
                  <c:v>80.400108033348175</c:v>
                </c:pt>
                <c:pt idx="1">
                  <c:v>95.349368002100789</c:v>
                </c:pt>
                <c:pt idx="2">
                  <c:v>94.928290320859958</c:v>
                </c:pt>
                <c:pt idx="3">
                  <c:v>90.411884740761266</c:v>
                </c:pt>
                <c:pt idx="4">
                  <c:v>90.394694222479842</c:v>
                </c:pt>
                <c:pt idx="5">
                  <c:v>89.256911787395822</c:v>
                </c:pt>
                <c:pt idx="6">
                  <c:v>87.506486394113452</c:v>
                </c:pt>
                <c:pt idx="7">
                  <c:v>85.031317370713353</c:v>
                </c:pt>
                <c:pt idx="8">
                  <c:v>84.094884573969409</c:v>
                </c:pt>
                <c:pt idx="9">
                  <c:v>79.395307263176718</c:v>
                </c:pt>
                <c:pt idx="10">
                  <c:v>78.058401653553446</c:v>
                </c:pt>
                <c:pt idx="11">
                  <c:v>74.96533917567865</c:v>
                </c:pt>
                <c:pt idx="12">
                  <c:v>71.685731933406856</c:v>
                </c:pt>
                <c:pt idx="13">
                  <c:v>67.076863670019435</c:v>
                </c:pt>
                <c:pt idx="14">
                  <c:v>61.744024699415995</c:v>
                </c:pt>
                <c:pt idx="15">
                  <c:v>59.857470451574855</c:v>
                </c:pt>
                <c:pt idx="16">
                  <c:v>58.136519504128678</c:v>
                </c:pt>
                <c:pt idx="17">
                  <c:v>58.086793753525171</c:v>
                </c:pt>
                <c:pt idx="18">
                  <c:v>56.234447898734025</c:v>
                </c:pt>
                <c:pt idx="19">
                  <c:v>52.496644729520831</c:v>
                </c:pt>
                <c:pt idx="20">
                  <c:v>52.131744017882021</c:v>
                </c:pt>
                <c:pt idx="21">
                  <c:v>48.966583293045424</c:v>
                </c:pt>
                <c:pt idx="22">
                  <c:v>46.890567486135801</c:v>
                </c:pt>
                <c:pt idx="23">
                  <c:v>43.766967354432722</c:v>
                </c:pt>
                <c:pt idx="24">
                  <c:v>37.851643434754344</c:v>
                </c:pt>
                <c:pt idx="25">
                  <c:v>36.796754631275213</c:v>
                </c:pt>
                <c:pt idx="26">
                  <c:v>33.7178830838143</c:v>
                </c:pt>
                <c:pt idx="27">
                  <c:v>23.785376096741334</c:v>
                </c:pt>
              </c:numCache>
            </c:numRef>
          </c:val>
        </c:ser>
        <c:ser>
          <c:idx val="1"/>
          <c:order val="1"/>
          <c:tx>
            <c:strRef>
              <c:f>'Fig 1-2'!$U$5</c:f>
              <c:strCache>
                <c:ptCount val="1"/>
                <c:pt idx="0">
                  <c:v>Pillar 2</c:v>
                </c:pt>
              </c:strCache>
            </c:strRef>
          </c:tx>
          <c:spPr>
            <a:solidFill>
              <a:schemeClr val="bg2">
                <a:lumMod val="75000"/>
              </a:schemeClr>
            </a:solidFill>
            <a:ln>
              <a:solidFill>
                <a:schemeClr val="accent1"/>
              </a:solidFill>
            </a:ln>
          </c:spPr>
          <c:cat>
            <c:strRef>
              <c:f>'Fig 1-2'!$S$7:$S$34</c:f>
              <c:strCache>
                <c:ptCount val="28"/>
                <c:pt idx="0">
                  <c:v>EU-27</c:v>
                </c:pt>
                <c:pt idx="1">
                  <c:v>NL</c:v>
                </c:pt>
                <c:pt idx="2">
                  <c:v>DK</c:v>
                </c:pt>
                <c:pt idx="3">
                  <c:v>FR</c:v>
                </c:pt>
                <c:pt idx="4">
                  <c:v>UK</c:v>
                </c:pt>
                <c:pt idx="5">
                  <c:v>BE</c:v>
                </c:pt>
                <c:pt idx="6">
                  <c:v>ES</c:v>
                </c:pt>
                <c:pt idx="7">
                  <c:v>DE</c:v>
                </c:pt>
                <c:pt idx="8">
                  <c:v>IT</c:v>
                </c:pt>
                <c:pt idx="9">
                  <c:v>EL</c:v>
                </c:pt>
                <c:pt idx="10">
                  <c:v>SE</c:v>
                </c:pt>
                <c:pt idx="11">
                  <c:v>IE</c:v>
                </c:pt>
                <c:pt idx="12">
                  <c:v>LU</c:v>
                </c:pt>
                <c:pt idx="13">
                  <c:v>FI</c:v>
                </c:pt>
                <c:pt idx="14">
                  <c:v>AT</c:v>
                </c:pt>
                <c:pt idx="15">
                  <c:v>HU</c:v>
                </c:pt>
                <c:pt idx="16">
                  <c:v>PT</c:v>
                </c:pt>
                <c:pt idx="17">
                  <c:v>CY</c:v>
                </c:pt>
                <c:pt idx="18">
                  <c:v>CZ</c:v>
                </c:pt>
                <c:pt idx="19">
                  <c:v>BG</c:v>
                </c:pt>
                <c:pt idx="20">
                  <c:v>PL</c:v>
                </c:pt>
                <c:pt idx="21">
                  <c:v>RO</c:v>
                </c:pt>
                <c:pt idx="22">
                  <c:v>LT</c:v>
                </c:pt>
                <c:pt idx="23">
                  <c:v>SK</c:v>
                </c:pt>
                <c:pt idx="24">
                  <c:v>EE</c:v>
                </c:pt>
                <c:pt idx="25">
                  <c:v>LV</c:v>
                </c:pt>
                <c:pt idx="26">
                  <c:v>SI</c:v>
                </c:pt>
                <c:pt idx="27">
                  <c:v>MT</c:v>
                </c:pt>
              </c:strCache>
            </c:strRef>
          </c:cat>
          <c:val>
            <c:numRef>
              <c:f>'Fig 1-2'!$U$7:$U$34</c:f>
              <c:numCache>
                <c:formatCode>0.0</c:formatCode>
                <c:ptCount val="28"/>
                <c:pt idx="0">
                  <c:v>19.599891966651835</c:v>
                </c:pt>
                <c:pt idx="1">
                  <c:v>4.6506319978991835</c:v>
                </c:pt>
                <c:pt idx="2">
                  <c:v>5.0717096791400094</c:v>
                </c:pt>
                <c:pt idx="3">
                  <c:v>9.588115259238732</c:v>
                </c:pt>
                <c:pt idx="4">
                  <c:v>9.605305777520158</c:v>
                </c:pt>
                <c:pt idx="5">
                  <c:v>10.743088212604173</c:v>
                </c:pt>
                <c:pt idx="6">
                  <c:v>12.49351360588655</c:v>
                </c:pt>
                <c:pt idx="7">
                  <c:v>14.968682629286768</c:v>
                </c:pt>
                <c:pt idx="8">
                  <c:v>15.905115426030598</c:v>
                </c:pt>
                <c:pt idx="9">
                  <c:v>20.604692736823189</c:v>
                </c:pt>
                <c:pt idx="10">
                  <c:v>21.941598346445087</c:v>
                </c:pt>
                <c:pt idx="11">
                  <c:v>25.034660824321289</c:v>
                </c:pt>
                <c:pt idx="12">
                  <c:v>28.314268066591637</c:v>
                </c:pt>
                <c:pt idx="13">
                  <c:v>32.923136329981112</c:v>
                </c:pt>
                <c:pt idx="14">
                  <c:v>38.255975300584538</c:v>
                </c:pt>
                <c:pt idx="15">
                  <c:v>40.142529548424612</c:v>
                </c:pt>
                <c:pt idx="16">
                  <c:v>41.863480495871322</c:v>
                </c:pt>
                <c:pt idx="17">
                  <c:v>41.913206246475013</c:v>
                </c:pt>
                <c:pt idx="18">
                  <c:v>43.76555210126601</c:v>
                </c:pt>
                <c:pt idx="19">
                  <c:v>47.50335527047968</c:v>
                </c:pt>
                <c:pt idx="20">
                  <c:v>47.868255982117553</c:v>
                </c:pt>
                <c:pt idx="21">
                  <c:v>51.033416706954569</c:v>
                </c:pt>
                <c:pt idx="22">
                  <c:v>53.10943251386422</c:v>
                </c:pt>
                <c:pt idx="23">
                  <c:v>56.233032645567313</c:v>
                </c:pt>
                <c:pt idx="24">
                  <c:v>62.148356565245074</c:v>
                </c:pt>
                <c:pt idx="25">
                  <c:v>63.203245368725163</c:v>
                </c:pt>
                <c:pt idx="26">
                  <c:v>66.282116916185018</c:v>
                </c:pt>
                <c:pt idx="27">
                  <c:v>76.214623903259636</c:v>
                </c:pt>
              </c:numCache>
            </c:numRef>
          </c:val>
        </c:ser>
        <c:overlap val="100"/>
        <c:axId val="169516032"/>
        <c:axId val="169612032"/>
      </c:barChart>
      <c:catAx>
        <c:axId val="169516032"/>
        <c:scaling>
          <c:orientation val="minMax"/>
        </c:scaling>
        <c:axPos val="b"/>
        <c:tickLblPos val="nextTo"/>
        <c:txPr>
          <a:bodyPr/>
          <a:lstStyle/>
          <a:p>
            <a:pPr>
              <a:defRPr b="1" i="0" baseline="0"/>
            </a:pPr>
            <a:endParaRPr lang="it-IT"/>
          </a:p>
        </c:txPr>
        <c:crossAx val="169612032"/>
        <c:crosses val="autoZero"/>
        <c:auto val="1"/>
        <c:lblAlgn val="ctr"/>
        <c:lblOffset val="100"/>
        <c:tickLblSkip val="1"/>
      </c:catAx>
      <c:valAx>
        <c:axId val="169612032"/>
        <c:scaling>
          <c:orientation val="minMax"/>
        </c:scaling>
        <c:axPos val="l"/>
        <c:majorGridlines/>
        <c:numFmt formatCode="0%" sourceLinked="1"/>
        <c:tickLblPos val="nextTo"/>
        <c:crossAx val="169516032"/>
        <c:crosses val="autoZero"/>
        <c:crossBetween val="between"/>
      </c:valAx>
    </c:plotArea>
    <c:legend>
      <c:legendPos val="b"/>
      <c:layout/>
    </c:legend>
    <c:plotVisOnly val="1"/>
  </c:chart>
  <c:externalData r:id="rId2"/>
</c:chartSpace>
</file>

<file path=ppt/drawings/drawing1.xml><?xml version="1.0" encoding="utf-8"?>
<c:userShapes xmlns:c="http://schemas.openxmlformats.org/drawingml/2006/chart">
  <cdr:relSizeAnchor xmlns:cdr="http://schemas.openxmlformats.org/drawingml/2006/chartDrawing">
    <cdr:from>
      <cdr:x>0.72816</cdr:x>
      <cdr:y>0.01401</cdr:y>
    </cdr:from>
    <cdr:to>
      <cdr:x>0.99083</cdr:x>
      <cdr:y>0.3729</cdr:y>
    </cdr:to>
    <cdr:sp macro="" textlink="">
      <cdr:nvSpPr>
        <cdr:cNvPr id="2" name="Rettangolo 1"/>
        <cdr:cNvSpPr/>
      </cdr:nvSpPr>
      <cdr:spPr>
        <a:xfrm xmlns:a="http://schemas.openxmlformats.org/drawingml/2006/main">
          <a:off x="5400600" y="65958"/>
          <a:ext cx="1948212" cy="1689618"/>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it-IT" sz="1000" dirty="0"/>
            <a:t>Out </a:t>
          </a:r>
          <a:r>
            <a:rPr lang="it-IT" sz="1000" dirty="0" smtClean="0"/>
            <a:t>of</a:t>
          </a:r>
          <a:r>
            <a:rPr lang="it-IT" sz="1000" dirty="0"/>
            <a:t> </a:t>
          </a:r>
          <a:r>
            <a:rPr lang="it-IT" sz="1000" dirty="0" smtClean="0"/>
            <a:t>the figure</a:t>
          </a:r>
          <a:endParaRPr lang="it-IT" sz="1000" dirty="0"/>
        </a:p>
      </cdr:txBody>
    </cdr:sp>
  </cdr:relSizeAnchor>
  <cdr:relSizeAnchor xmlns:cdr="http://schemas.openxmlformats.org/drawingml/2006/chartDrawing">
    <cdr:from>
      <cdr:x>0.32976</cdr:x>
      <cdr:y>0.43094</cdr:y>
    </cdr:from>
    <cdr:to>
      <cdr:x>0.52587</cdr:x>
      <cdr:y>0.59927</cdr:y>
    </cdr:to>
    <cdr:sp macro="" textlink="">
      <cdr:nvSpPr>
        <cdr:cNvPr id="3" name="Fumetto 3 2"/>
        <cdr:cNvSpPr/>
      </cdr:nvSpPr>
      <cdr:spPr>
        <a:xfrm xmlns:a="http://schemas.openxmlformats.org/drawingml/2006/main">
          <a:off x="2588244" y="2215011"/>
          <a:ext cx="1539242" cy="865208"/>
        </a:xfrm>
        <a:prstGeom xmlns:a="http://schemas.openxmlformats.org/drawingml/2006/main" prst="wedgeEllipseCallout">
          <a:avLst>
            <a:gd name="adj1" fmla="val -68376"/>
            <a:gd name="adj2" fmla="val 67168"/>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it-IT" b="1"/>
            <a:t>UE</a:t>
          </a:r>
          <a:r>
            <a:rPr lang="it-IT" b="1" baseline="0"/>
            <a:t> -27</a:t>
          </a:r>
        </a:p>
        <a:p xmlns:a="http://schemas.openxmlformats.org/drawingml/2006/main">
          <a:r>
            <a:rPr lang="it-IT" sz="1000" baseline="0"/>
            <a:t>128 €/ha</a:t>
          </a:r>
        </a:p>
        <a:p xmlns:a="http://schemas.openxmlformats.org/drawingml/2006/main">
          <a:r>
            <a:rPr lang="it-IT" sz="1000" baseline="0"/>
            <a:t>1886 €/Awu</a:t>
          </a:r>
        </a:p>
        <a:p xmlns:a="http://schemas.openxmlformats.org/drawingml/2006/main">
          <a:endParaRPr lang="it-IT" sz="1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AEE023-15D3-4E3B-9DB9-6D4CD315BCEB}" type="datetimeFigureOut">
              <a:rPr lang="it-IT" smtClean="0"/>
              <a:pPr/>
              <a:t>12/12/2011</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19F213-6C2E-4FBC-AFCF-12890E243AFF}" type="slidenum">
              <a:rPr lang="it-IT" smtClean="0"/>
              <a:pPr/>
              <a:t>‹N›</a:t>
            </a:fld>
            <a:endParaRPr lang="it-IT"/>
          </a:p>
        </p:txBody>
      </p:sp>
    </p:spTree>
    <p:extLst>
      <p:ext uri="{BB962C8B-B14F-4D97-AF65-F5344CB8AC3E}">
        <p14:creationId xmlns:p14="http://schemas.microsoft.com/office/powerpoint/2010/main" xmlns="" val="347515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EDB8C-7291-4814-AE30-F500DA0AFEA6}" type="datetimeFigureOut">
              <a:rPr lang="en-GB" smtClean="0"/>
              <a:pPr/>
              <a:t>12/12/2011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E0D69-CCE1-4E39-A3EF-14686ED9C83D}" type="slidenum">
              <a:rPr lang="en-GB" smtClean="0"/>
              <a:pPr/>
              <a:t>‹N›</a:t>
            </a:fld>
            <a:endParaRPr lang="en-GB"/>
          </a:p>
        </p:txBody>
      </p:sp>
    </p:spTree>
    <p:extLst>
      <p:ext uri="{BB962C8B-B14F-4D97-AF65-F5344CB8AC3E}">
        <p14:creationId xmlns:p14="http://schemas.microsoft.com/office/powerpoint/2010/main" xmlns="" val="281466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E0D69-CCE1-4E39-A3EF-14686ED9C83D}" type="slidenum">
              <a:rPr lang="en-GB" smtClean="0"/>
              <a:pPr/>
              <a:t>1</a:t>
            </a:fld>
            <a:endParaRPr lang="en-GB" dirty="0"/>
          </a:p>
        </p:txBody>
      </p:sp>
    </p:spTree>
    <p:extLst>
      <p:ext uri="{BB962C8B-B14F-4D97-AF65-F5344CB8AC3E}">
        <p14:creationId xmlns:p14="http://schemas.microsoft.com/office/powerpoint/2010/main" xmlns="" val="279858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p:spPr>
        <p:txBody>
          <a:bodyPr/>
          <a:lstStyle/>
          <a:p>
            <a:endParaRPr lang="en-GB" dirty="0" smtClean="0"/>
          </a:p>
        </p:txBody>
      </p:sp>
      <p:sp>
        <p:nvSpPr>
          <p:cNvPr id="4" name="Segnaposto numero diapositiva 3"/>
          <p:cNvSpPr>
            <a:spLocks noGrp="1"/>
          </p:cNvSpPr>
          <p:nvPr>
            <p:ph type="sldNum" sz="quarter" idx="5"/>
          </p:nvPr>
        </p:nvSpPr>
        <p:spPr/>
        <p:txBody>
          <a:bodyPr/>
          <a:lstStyle/>
          <a:p>
            <a:pPr>
              <a:defRPr/>
            </a:pPr>
            <a:fld id="{FF9A8345-5FEB-4058-A00B-B235FED4D0CD}"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p:txBody>
          <a:bodyPr/>
          <a:lstStyle/>
          <a:p>
            <a:pPr>
              <a:defRPr/>
            </a:pPr>
            <a:r>
              <a:rPr lang="it-IT" smtClean="0"/>
              <a:t>Il futuro della PAC, Roma 11 luglio 2007</a:t>
            </a:r>
            <a:endParaRPr lang="it-IT" dirty="0"/>
          </a:p>
        </p:txBody>
      </p:sp>
      <p:sp>
        <p:nvSpPr>
          <p:cNvPr id="58371" name="Rectangle 7"/>
          <p:cNvSpPr>
            <a:spLocks noGrp="1" noChangeArrowheads="1"/>
          </p:cNvSpPr>
          <p:nvPr>
            <p:ph type="sldNum" sz="quarter" idx="5"/>
          </p:nvPr>
        </p:nvSpPr>
        <p:spPr/>
        <p:txBody>
          <a:bodyPr/>
          <a:lstStyle/>
          <a:p>
            <a:pPr>
              <a:defRPr/>
            </a:pPr>
            <a:fld id="{68C3DF45-9706-4278-8B99-2DF5750BDC95}" type="slidenum">
              <a:rPr lang="it-IT"/>
              <a:pPr>
                <a:defRPr/>
              </a:pPr>
              <a:t>11</a:t>
            </a:fld>
            <a:endParaRPr lang="it-IT"/>
          </a:p>
        </p:txBody>
      </p:sp>
      <p:sp>
        <p:nvSpPr>
          <p:cNvPr id="89092" name="Rectangle 2"/>
          <p:cNvSpPr>
            <a:spLocks noGrp="1" noRot="1" noChangeAspect="1" noChangeArrowheads="1" noTextEdit="1"/>
          </p:cNvSpPr>
          <p:nvPr>
            <p:ph type="sldImg"/>
          </p:nvPr>
        </p:nvSpPr>
        <p:spPr>
          <a:xfrm>
            <a:off x="1146175" y="687388"/>
            <a:ext cx="4570413" cy="3427412"/>
          </a:xfrm>
          <a:ln/>
        </p:spPr>
      </p:sp>
      <p:sp>
        <p:nvSpPr>
          <p:cNvPr id="89093"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C65BF6A8-D423-4920-A4A2-B54D951E6FEE}"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p:cNvSpPr>
            <a:spLocks noGrp="1" noRot="1" noChangeAspect="1" noTextEdit="1"/>
          </p:cNvSpPr>
          <p:nvPr>
            <p:ph type="sldImg"/>
          </p:nvPr>
        </p:nvSpPr>
        <p:spPr>
          <a:ln/>
        </p:spPr>
      </p:sp>
      <p:sp>
        <p:nvSpPr>
          <p:cNvPr id="145411" name="Segnaposto note 2"/>
          <p:cNvSpPr>
            <a:spLocks noGrp="1"/>
          </p:cNvSpPr>
          <p:nvPr>
            <p:ph type="body" idx="1"/>
          </p:nvPr>
        </p:nvSpPr>
        <p:spPr>
          <a:noFill/>
          <a:ln/>
        </p:spPr>
        <p:txBody>
          <a:bodyPr/>
          <a:lstStyle/>
          <a:p>
            <a:endParaRPr lang="en-GB" dirty="0" smtClean="0"/>
          </a:p>
        </p:txBody>
      </p:sp>
      <p:sp>
        <p:nvSpPr>
          <p:cNvPr id="4" name="Segnaposto numero diapositiva 3"/>
          <p:cNvSpPr>
            <a:spLocks noGrp="1"/>
          </p:cNvSpPr>
          <p:nvPr>
            <p:ph type="sldNum" sz="quarter" idx="5"/>
          </p:nvPr>
        </p:nvSpPr>
        <p:spPr/>
        <p:txBody>
          <a:bodyPr/>
          <a:lstStyle/>
          <a:p>
            <a:pPr>
              <a:defRPr/>
            </a:pPr>
            <a:fld id="{5D058C7E-F71B-4CCD-B0ED-57A7800E7A98}"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a:ln/>
        </p:spPr>
      </p:sp>
      <p:sp>
        <p:nvSpPr>
          <p:cNvPr id="110595" name="Segnaposto note 2"/>
          <p:cNvSpPr>
            <a:spLocks noGrp="1"/>
          </p:cNvSpPr>
          <p:nvPr>
            <p:ph type="body" idx="1"/>
          </p:nvPr>
        </p:nvSpPr>
        <p:spPr>
          <a:noFill/>
          <a:ln/>
        </p:spPr>
        <p:txBody>
          <a:bodyPr/>
          <a:lstStyle/>
          <a:p>
            <a:endParaRPr lang="en-GB" dirty="0" smtClean="0"/>
          </a:p>
        </p:txBody>
      </p:sp>
      <p:sp>
        <p:nvSpPr>
          <p:cNvPr id="35844" name="Segnaposto intestazione 3"/>
          <p:cNvSpPr>
            <a:spLocks noGrp="1"/>
          </p:cNvSpPr>
          <p:nvPr>
            <p:ph type="hdr" sz="quarter"/>
          </p:nvPr>
        </p:nvSpPr>
        <p:spPr/>
        <p:txBody>
          <a:bodyPr/>
          <a:lstStyle/>
          <a:p>
            <a:pPr>
              <a:defRPr/>
            </a:pPr>
            <a:r>
              <a:rPr lang="it-IT"/>
              <a:t>Copyright Assoc.Bartola</a:t>
            </a:r>
            <a:endParaRPr lang="it-IT" dirty="0"/>
          </a:p>
        </p:txBody>
      </p:sp>
      <p:sp>
        <p:nvSpPr>
          <p:cNvPr id="35845" name="Segnaposto data 4"/>
          <p:cNvSpPr>
            <a:spLocks noGrp="1"/>
          </p:cNvSpPr>
          <p:nvPr>
            <p:ph type="dt" sz="quarter" idx="1"/>
          </p:nvPr>
        </p:nvSpPr>
        <p:spPr/>
        <p:txBody>
          <a:bodyPr/>
          <a:lstStyle/>
          <a:p>
            <a:pPr>
              <a:defRPr/>
            </a:pPr>
            <a:fld id="{FF20D203-C0D0-4BF7-8B7D-3A8BB1EB5CEE}" type="datetime1">
              <a:rPr lang="it-IT" smtClean="0"/>
              <a:pPr>
                <a:defRPr/>
              </a:pPr>
              <a:t>12/12/2011</a:t>
            </a:fld>
            <a:endParaRPr lang="it-IT" smtClean="0"/>
          </a:p>
        </p:txBody>
      </p:sp>
      <p:sp>
        <p:nvSpPr>
          <p:cNvPr id="35846" name="Segnaposto piè di pagina 5"/>
          <p:cNvSpPr>
            <a:spLocks noGrp="1"/>
          </p:cNvSpPr>
          <p:nvPr>
            <p:ph type="ftr" sz="quarter" idx="4"/>
          </p:nvPr>
        </p:nvSpPr>
        <p:spPr/>
        <p:txBody>
          <a:bodyPr/>
          <a:lstStyle/>
          <a:p>
            <a:pPr>
              <a:defRPr/>
            </a:pPr>
            <a:r>
              <a:rPr lang="it-IT" smtClean="0"/>
              <a:t>F.Sotte</a:t>
            </a:r>
          </a:p>
        </p:txBody>
      </p:sp>
      <p:sp>
        <p:nvSpPr>
          <p:cNvPr id="35847" name="Segnaposto numero diapositiva 6"/>
          <p:cNvSpPr>
            <a:spLocks noGrp="1"/>
          </p:cNvSpPr>
          <p:nvPr>
            <p:ph type="sldNum" sz="quarter" idx="5"/>
          </p:nvPr>
        </p:nvSpPr>
        <p:spPr/>
        <p:txBody>
          <a:bodyPr/>
          <a:lstStyle/>
          <a:p>
            <a:pPr>
              <a:defRPr/>
            </a:pPr>
            <a:fld id="{BC682734-CDA1-4A91-A544-28710563C5DE}" type="slidenum">
              <a:rPr lang="it-IT" smtClean="0"/>
              <a:pPr>
                <a:defRPr/>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p:cNvSpPr>
            <a:spLocks noGrp="1" noRot="1" noChangeAspect="1" noTextEdit="1"/>
          </p:cNvSpPr>
          <p:nvPr>
            <p:ph type="sldImg"/>
          </p:nvPr>
        </p:nvSpPr>
        <p:spPr>
          <a:ln/>
        </p:spPr>
      </p:sp>
      <p:sp>
        <p:nvSpPr>
          <p:cNvPr id="143363" name="Segnaposto note 2"/>
          <p:cNvSpPr>
            <a:spLocks noGrp="1"/>
          </p:cNvSpPr>
          <p:nvPr>
            <p:ph type="body" idx="1"/>
          </p:nvPr>
        </p:nvSpPr>
        <p:spPr>
          <a:noFill/>
          <a:ln/>
        </p:spPr>
        <p:txBody>
          <a:bodyPr/>
          <a:lstStyle/>
          <a:p>
            <a:endParaRPr lang="it-IT" dirty="0" smtClean="0"/>
          </a:p>
        </p:txBody>
      </p:sp>
      <p:sp>
        <p:nvSpPr>
          <p:cNvPr id="47108" name="Segnaposto piè di pagina 3"/>
          <p:cNvSpPr>
            <a:spLocks noGrp="1"/>
          </p:cNvSpPr>
          <p:nvPr>
            <p:ph type="ftr" sz="quarter" idx="4"/>
          </p:nvPr>
        </p:nvSpPr>
        <p:spPr/>
        <p:txBody>
          <a:bodyPr/>
          <a:lstStyle/>
          <a:p>
            <a:pPr>
              <a:defRPr/>
            </a:pPr>
            <a:r>
              <a:rPr lang="it-IT" smtClean="0"/>
              <a:t>Franco Sotte</a:t>
            </a:r>
            <a:endParaRPr lang="it-IT" dirty="0" smtClean="0"/>
          </a:p>
        </p:txBody>
      </p:sp>
      <p:sp>
        <p:nvSpPr>
          <p:cNvPr id="47109" name="Segnaposto numero diapositiva 4"/>
          <p:cNvSpPr>
            <a:spLocks noGrp="1"/>
          </p:cNvSpPr>
          <p:nvPr>
            <p:ph type="sldNum" sz="quarter" idx="5"/>
          </p:nvPr>
        </p:nvSpPr>
        <p:spPr/>
        <p:txBody>
          <a:bodyPr/>
          <a:lstStyle/>
          <a:p>
            <a:pPr>
              <a:defRPr/>
            </a:pPr>
            <a:fld id="{41B4BF59-E8BE-434E-85A4-3A7C8DA463C1}" type="slidenum">
              <a:rPr lang="it-IT" smtClean="0"/>
              <a:pPr>
                <a:defRPr/>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a:ln/>
        </p:spPr>
      </p:sp>
      <p:sp>
        <p:nvSpPr>
          <p:cNvPr id="139267" name="Segnaposto note 2"/>
          <p:cNvSpPr>
            <a:spLocks noGrp="1"/>
          </p:cNvSpPr>
          <p:nvPr>
            <p:ph type="body" idx="1"/>
          </p:nvPr>
        </p:nvSpPr>
        <p:spPr>
          <a:noFill/>
          <a:ln/>
        </p:spPr>
        <p:txBody>
          <a:bodyPr/>
          <a:lstStyle/>
          <a:p>
            <a:endParaRPr lang="it-IT" dirty="0" smtClean="0"/>
          </a:p>
        </p:txBody>
      </p:sp>
      <p:sp>
        <p:nvSpPr>
          <p:cNvPr id="38916" name="Segnaposto piè di pagina 3"/>
          <p:cNvSpPr>
            <a:spLocks noGrp="1"/>
          </p:cNvSpPr>
          <p:nvPr>
            <p:ph type="ftr" sz="quarter" idx="4"/>
          </p:nvPr>
        </p:nvSpPr>
        <p:spPr/>
        <p:txBody>
          <a:bodyPr/>
          <a:lstStyle/>
          <a:p>
            <a:pPr>
              <a:defRPr/>
            </a:pPr>
            <a:r>
              <a:rPr lang="it-IT" smtClean="0"/>
              <a:t>Franco Sotte</a:t>
            </a:r>
            <a:endParaRPr lang="it-IT" dirty="0" smtClean="0"/>
          </a:p>
        </p:txBody>
      </p:sp>
      <p:sp>
        <p:nvSpPr>
          <p:cNvPr id="38917" name="Segnaposto numero diapositiva 4"/>
          <p:cNvSpPr>
            <a:spLocks noGrp="1"/>
          </p:cNvSpPr>
          <p:nvPr>
            <p:ph type="sldNum" sz="quarter" idx="5"/>
          </p:nvPr>
        </p:nvSpPr>
        <p:spPr/>
        <p:txBody>
          <a:bodyPr/>
          <a:lstStyle/>
          <a:p>
            <a:pPr>
              <a:defRPr/>
            </a:pPr>
            <a:fld id="{329EB5BF-84A0-48E7-A4F6-D28268F8C6B1}" type="slidenum">
              <a:rPr lang="it-IT" smtClean="0"/>
              <a:pPr>
                <a:defRPr/>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p:txBody>
          <a:bodyPr/>
          <a:lstStyle/>
          <a:p>
            <a:pPr>
              <a:defRPr/>
            </a:pPr>
            <a:r>
              <a:rPr lang="it-IT"/>
              <a:t>Copyright Assoc.Bartola</a:t>
            </a:r>
            <a:endParaRPr lang="it-IT" dirty="0"/>
          </a:p>
        </p:txBody>
      </p:sp>
      <p:sp>
        <p:nvSpPr>
          <p:cNvPr id="21507" name="Rectangle 3"/>
          <p:cNvSpPr>
            <a:spLocks noGrp="1" noChangeArrowheads="1"/>
          </p:cNvSpPr>
          <p:nvPr>
            <p:ph type="dt" sz="quarter" idx="1"/>
          </p:nvPr>
        </p:nvSpPr>
        <p:spPr/>
        <p:txBody>
          <a:bodyPr/>
          <a:lstStyle/>
          <a:p>
            <a:pPr>
              <a:defRPr/>
            </a:pPr>
            <a:fld id="{E8CA7F4D-C4AE-47A3-83D8-8C68956971A3}" type="datetime1">
              <a:rPr lang="it-IT" smtClean="0"/>
              <a:pPr>
                <a:defRPr/>
              </a:pPr>
              <a:t>12/12/2011</a:t>
            </a:fld>
            <a:endParaRPr lang="it-IT" smtClean="0"/>
          </a:p>
        </p:txBody>
      </p:sp>
      <p:sp>
        <p:nvSpPr>
          <p:cNvPr id="21508" name="Rectangle 6"/>
          <p:cNvSpPr>
            <a:spLocks noGrp="1" noChangeArrowheads="1"/>
          </p:cNvSpPr>
          <p:nvPr>
            <p:ph type="ftr" sz="quarter" idx="4"/>
          </p:nvPr>
        </p:nvSpPr>
        <p:spPr/>
        <p:txBody>
          <a:bodyPr/>
          <a:lstStyle/>
          <a:p>
            <a:pPr>
              <a:defRPr/>
            </a:pPr>
            <a:r>
              <a:rPr lang="it-IT" smtClean="0"/>
              <a:t>F.Sotte</a:t>
            </a:r>
          </a:p>
        </p:txBody>
      </p:sp>
      <p:sp>
        <p:nvSpPr>
          <p:cNvPr id="21509" name="Rectangle 7"/>
          <p:cNvSpPr>
            <a:spLocks noGrp="1" noChangeArrowheads="1"/>
          </p:cNvSpPr>
          <p:nvPr>
            <p:ph type="sldNum" sz="quarter" idx="5"/>
          </p:nvPr>
        </p:nvSpPr>
        <p:spPr/>
        <p:txBody>
          <a:bodyPr/>
          <a:lstStyle/>
          <a:p>
            <a:pPr>
              <a:defRPr/>
            </a:pPr>
            <a:fld id="{7F9BB5D7-7534-43B0-A133-BD28B37434E4}" type="slidenum">
              <a:rPr lang="it-IT" smtClean="0"/>
              <a:pPr>
                <a:defRPr/>
              </a:pPr>
              <a:t>2</a:t>
            </a:fld>
            <a:endParaRPr lang="it-IT" smtClean="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xfrm>
            <a:off x="685480" y="4343144"/>
            <a:ext cx="5487041" cy="4115019"/>
          </a:xfrm>
          <a:noFill/>
          <a:ln/>
        </p:spPr>
        <p:txBody>
          <a:bodyPr/>
          <a:lstStyle/>
          <a:p>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21</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p:txBody>
          <a:bodyPr/>
          <a:lstStyle/>
          <a:p>
            <a:pPr>
              <a:defRPr/>
            </a:pPr>
            <a:r>
              <a:rPr lang="it-IT" smtClean="0"/>
              <a:t>Il futuro della PAC, Roma 11 luglio 2007</a:t>
            </a:r>
            <a:endParaRPr lang="it-IT" dirty="0"/>
          </a:p>
        </p:txBody>
      </p:sp>
      <p:sp>
        <p:nvSpPr>
          <p:cNvPr id="84995" name="Rectangle 7"/>
          <p:cNvSpPr>
            <a:spLocks noGrp="1" noChangeArrowheads="1"/>
          </p:cNvSpPr>
          <p:nvPr>
            <p:ph type="sldNum" sz="quarter" idx="5"/>
          </p:nvPr>
        </p:nvSpPr>
        <p:spPr/>
        <p:txBody>
          <a:bodyPr/>
          <a:lstStyle/>
          <a:p>
            <a:pPr>
              <a:defRPr/>
            </a:pPr>
            <a:fld id="{EEF320D3-804D-41C8-886B-FE10A32BBFA6}" type="slidenum">
              <a:rPr lang="it-IT"/>
              <a:pPr>
                <a:defRPr/>
              </a:pPr>
              <a:t>3</a:t>
            </a:fld>
            <a:endParaRPr lang="it-IT"/>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p:txBody>
          <a:bodyPr/>
          <a:lstStyle/>
          <a:p>
            <a:pPr>
              <a:defRPr/>
            </a:pPr>
            <a:r>
              <a:rPr lang="it-IT"/>
              <a:t>Copyright Assoc.Bartola</a:t>
            </a:r>
            <a:endParaRPr lang="it-IT" dirty="0"/>
          </a:p>
        </p:txBody>
      </p:sp>
      <p:sp>
        <p:nvSpPr>
          <p:cNvPr id="31747" name="Rectangle 3"/>
          <p:cNvSpPr>
            <a:spLocks noGrp="1" noChangeArrowheads="1"/>
          </p:cNvSpPr>
          <p:nvPr>
            <p:ph type="dt" sz="quarter" idx="1"/>
          </p:nvPr>
        </p:nvSpPr>
        <p:spPr/>
        <p:txBody>
          <a:bodyPr/>
          <a:lstStyle/>
          <a:p>
            <a:pPr>
              <a:defRPr/>
            </a:pPr>
            <a:fld id="{46F547CA-AD0C-42A9-B22D-139DDF5E1901}" type="datetime1">
              <a:rPr lang="it-IT" smtClean="0"/>
              <a:pPr>
                <a:defRPr/>
              </a:pPr>
              <a:t>12/12/2011</a:t>
            </a:fld>
            <a:endParaRPr lang="it-IT" smtClean="0"/>
          </a:p>
        </p:txBody>
      </p:sp>
      <p:sp>
        <p:nvSpPr>
          <p:cNvPr id="31748" name="Rectangle 6"/>
          <p:cNvSpPr>
            <a:spLocks noGrp="1" noChangeArrowheads="1"/>
          </p:cNvSpPr>
          <p:nvPr>
            <p:ph type="ftr" sz="quarter" idx="4"/>
          </p:nvPr>
        </p:nvSpPr>
        <p:spPr/>
        <p:txBody>
          <a:bodyPr/>
          <a:lstStyle/>
          <a:p>
            <a:pPr>
              <a:defRPr/>
            </a:pPr>
            <a:r>
              <a:rPr lang="it-IT" smtClean="0"/>
              <a:t>F.Sotte</a:t>
            </a:r>
          </a:p>
        </p:txBody>
      </p:sp>
      <p:sp>
        <p:nvSpPr>
          <p:cNvPr id="31749" name="Rectangle 7"/>
          <p:cNvSpPr>
            <a:spLocks noGrp="1" noChangeArrowheads="1"/>
          </p:cNvSpPr>
          <p:nvPr>
            <p:ph type="sldNum" sz="quarter" idx="5"/>
          </p:nvPr>
        </p:nvSpPr>
        <p:spPr/>
        <p:txBody>
          <a:bodyPr/>
          <a:lstStyle/>
          <a:p>
            <a:pPr>
              <a:defRPr/>
            </a:pPr>
            <a:fld id="{FF9DBF8D-C640-48DA-9FD9-2FB82E9DFB0D}" type="slidenum">
              <a:rPr lang="it-IT" smtClean="0"/>
              <a:pPr>
                <a:defRPr/>
              </a:pPr>
              <a:t>4</a:t>
            </a:fld>
            <a:endParaRPr lang="it-IT" smtClean="0"/>
          </a:p>
        </p:txBody>
      </p:sp>
      <p:sp>
        <p:nvSpPr>
          <p:cNvPr id="105478" name="Rectangle 2"/>
          <p:cNvSpPr>
            <a:spLocks noGrp="1" noRot="1" noChangeAspect="1" noChangeArrowheads="1" noTextEdit="1"/>
          </p:cNvSpPr>
          <p:nvPr>
            <p:ph type="sldImg"/>
          </p:nvPr>
        </p:nvSpPr>
        <p:spPr>
          <a:ln/>
        </p:spPr>
      </p:sp>
      <p:sp>
        <p:nvSpPr>
          <p:cNvPr id="105479"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p:txBody>
          <a:bodyPr/>
          <a:lstStyle/>
          <a:p>
            <a:pPr>
              <a:defRPr/>
            </a:pPr>
            <a:r>
              <a:rPr lang="it-IT" smtClean="0"/>
              <a:t>Il futuro della PAC, Roma 11 luglio 2007</a:t>
            </a:r>
            <a:endParaRPr lang="it-IT" dirty="0"/>
          </a:p>
        </p:txBody>
      </p:sp>
      <p:sp>
        <p:nvSpPr>
          <p:cNvPr id="54275" name="Rectangle 7"/>
          <p:cNvSpPr>
            <a:spLocks noGrp="1" noChangeArrowheads="1"/>
          </p:cNvSpPr>
          <p:nvPr>
            <p:ph type="sldNum" sz="quarter" idx="5"/>
          </p:nvPr>
        </p:nvSpPr>
        <p:spPr/>
        <p:txBody>
          <a:bodyPr/>
          <a:lstStyle/>
          <a:p>
            <a:pPr>
              <a:defRPr/>
            </a:pPr>
            <a:fld id="{A984B267-9A11-4FD0-8BC7-1104047A8615}" type="slidenum">
              <a:rPr lang="it-IT"/>
              <a:pPr>
                <a:defRPr/>
              </a:pPr>
              <a:t>5</a:t>
            </a:fld>
            <a:endParaRPr lang="it-IT"/>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p:spPr>
        <p:txBody>
          <a:bodyPr/>
          <a:lstStyle/>
          <a:p>
            <a:endParaRPr lang="it-IT" dirty="0" smtClean="0"/>
          </a:p>
        </p:txBody>
      </p:sp>
      <p:sp>
        <p:nvSpPr>
          <p:cNvPr id="4" name="Segnaposto numero diapositiva 3"/>
          <p:cNvSpPr>
            <a:spLocks noGrp="1"/>
          </p:cNvSpPr>
          <p:nvPr>
            <p:ph type="sldNum" sz="quarter" idx="5"/>
          </p:nvPr>
        </p:nvSpPr>
        <p:spPr/>
        <p:txBody>
          <a:bodyPr/>
          <a:lstStyle/>
          <a:p>
            <a:pPr>
              <a:defRPr/>
            </a:pPr>
            <a:fld id="{DEC6E0E3-01A5-47EB-ABAC-CEC8AC116186}"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intestazione 3"/>
          <p:cNvSpPr>
            <a:spLocks noGrp="1"/>
          </p:cNvSpPr>
          <p:nvPr>
            <p:ph type="hdr" sz="quarter" idx="10"/>
          </p:nvPr>
        </p:nvSpPr>
        <p:spPr/>
        <p:txBody>
          <a:bodyPr/>
          <a:lstStyle/>
          <a:p>
            <a:pPr>
              <a:defRPr/>
            </a:pPr>
            <a:r>
              <a:rPr lang="it-IT" smtClean="0"/>
              <a:t>Copyright Assoc.Bartola</a:t>
            </a:r>
            <a:endParaRPr lang="it-IT" dirty="0"/>
          </a:p>
        </p:txBody>
      </p:sp>
      <p:sp>
        <p:nvSpPr>
          <p:cNvPr id="5" name="Segnaposto data 4"/>
          <p:cNvSpPr>
            <a:spLocks noGrp="1"/>
          </p:cNvSpPr>
          <p:nvPr>
            <p:ph type="dt" idx="11"/>
          </p:nvPr>
        </p:nvSpPr>
        <p:spPr/>
        <p:txBody>
          <a:bodyPr/>
          <a:lstStyle/>
          <a:p>
            <a:pPr>
              <a:defRPr/>
            </a:pPr>
            <a:fld id="{25A045E6-EE79-43FD-8B62-2DE834A8085E}" type="datetime1">
              <a:rPr lang="it-IT" smtClean="0"/>
              <a:pPr>
                <a:defRPr/>
              </a:pPr>
              <a:t>12/12/2011</a:t>
            </a:fld>
            <a:endParaRPr lang="it-IT"/>
          </a:p>
        </p:txBody>
      </p:sp>
      <p:sp>
        <p:nvSpPr>
          <p:cNvPr id="6" name="Segnaposto piè di pagina 5"/>
          <p:cNvSpPr>
            <a:spLocks noGrp="1"/>
          </p:cNvSpPr>
          <p:nvPr>
            <p:ph type="ftr" sz="quarter" idx="12"/>
          </p:nvPr>
        </p:nvSpPr>
        <p:spPr/>
        <p:txBody>
          <a:bodyPr/>
          <a:lstStyle/>
          <a:p>
            <a:pPr>
              <a:defRPr/>
            </a:pPr>
            <a:r>
              <a:rPr lang="it-IT" smtClean="0"/>
              <a:t>F.Sotte</a:t>
            </a:r>
            <a:endParaRPr lang="it-IT"/>
          </a:p>
        </p:txBody>
      </p:sp>
      <p:sp>
        <p:nvSpPr>
          <p:cNvPr id="7" name="Segnaposto numero diapositiva 6"/>
          <p:cNvSpPr>
            <a:spLocks noGrp="1"/>
          </p:cNvSpPr>
          <p:nvPr>
            <p:ph type="sldNum" sz="quarter" idx="13"/>
          </p:nvPr>
        </p:nvSpPr>
        <p:spPr/>
        <p:txBody>
          <a:bodyPr/>
          <a:lstStyle/>
          <a:p>
            <a:pPr>
              <a:defRPr/>
            </a:pPr>
            <a:fld id="{4B667093-3577-4918-8154-CA8B5217BB37}"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3608" y="1988841"/>
            <a:ext cx="7776864" cy="792087"/>
          </a:xfrm>
        </p:spPr>
        <p:txBody>
          <a:bodyPr/>
          <a:lstStyle>
            <a:lvl1pPr>
              <a:defRPr lang="en-US" sz="2800" b="0" dirty="0" smtClean="0">
                <a:solidFill>
                  <a:srgbClr val="3333CC"/>
                </a:solidFill>
                <a:effectLst>
                  <a:outerShdw blurRad="38100" dist="38100" dir="2700000" algn="tl">
                    <a:srgbClr val="C0C0C0"/>
                  </a:outerShdw>
                </a:effectLst>
                <a:latin typeface="Tahoma" pitchFamily="34" charset="0"/>
                <a:ea typeface="Tahoma" pitchFamily="34" charset="0"/>
                <a:cs typeface="Tahoma" pitchFamily="34" charset="0"/>
              </a:defRPr>
            </a:lvl1pPr>
          </a:lstStyle>
          <a:p>
            <a:r>
              <a:rPr lang="en-US" dirty="0" smtClean="0"/>
              <a:t>The title of your lesson</a:t>
            </a:r>
            <a:endParaRPr lang="it-IT" dirty="0"/>
          </a:p>
        </p:txBody>
      </p:sp>
      <p:sp>
        <p:nvSpPr>
          <p:cNvPr id="3" name="Subtitle 2"/>
          <p:cNvSpPr>
            <a:spLocks noGrp="1"/>
          </p:cNvSpPr>
          <p:nvPr>
            <p:ph type="subTitle" idx="1" hasCustomPrompt="1"/>
          </p:nvPr>
        </p:nvSpPr>
        <p:spPr>
          <a:xfrm>
            <a:off x="1043608" y="2780928"/>
            <a:ext cx="7789674" cy="550912"/>
          </a:xfrm>
        </p:spPr>
        <p:txBody>
          <a:bodyPr>
            <a:normAutofit/>
          </a:bodyPr>
          <a:lstStyle>
            <a:lvl1pPr marL="0" indent="0" algn="l">
              <a:buNone/>
              <a:defRPr lang="it-IT" sz="2000" b="0" kern="1200" baseline="0" dirty="0" smtClean="0">
                <a:solidFill>
                  <a:srgbClr val="3333CC"/>
                </a:solidFill>
                <a:effectLst>
                  <a:outerShdw blurRad="38100" dist="38100" dir="2700000" algn="tl">
                    <a:srgbClr val="C0C0C0"/>
                  </a:outerShdw>
                </a:effectLst>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The subtitle of your lesson (if any)</a:t>
            </a:r>
            <a:endParaRPr lang="it-IT" dirty="0"/>
          </a:p>
        </p:txBody>
      </p:sp>
      <p:sp>
        <p:nvSpPr>
          <p:cNvPr id="17" name="Date Placeholder 16"/>
          <p:cNvSpPr>
            <a:spLocks noGrp="1"/>
          </p:cNvSpPr>
          <p:nvPr>
            <p:ph type="dt" sz="half" idx="10"/>
          </p:nvPr>
        </p:nvSpPr>
        <p:spPr/>
        <p:txBody>
          <a:bodyPr/>
          <a:lstStyle/>
          <a:p>
            <a:fld id="{BB37C399-5624-4FB2-98E1-66B25B2430D0}" type="datetime1">
              <a:rPr lang="it-IT" smtClean="0"/>
              <a:pPr/>
              <a:t>12/12/2011</a:t>
            </a:fld>
            <a:endParaRPr lang="it-IT" dirty="0"/>
          </a:p>
        </p:txBody>
      </p:sp>
      <p:sp>
        <p:nvSpPr>
          <p:cNvPr id="18" name="Footer Placeholder 17"/>
          <p:cNvSpPr>
            <a:spLocks noGrp="1"/>
          </p:cNvSpPr>
          <p:nvPr>
            <p:ph type="ftr" sz="quarter" idx="11"/>
          </p:nvPr>
        </p:nvSpPr>
        <p:spPr>
          <a:xfrm>
            <a:off x="3923928" y="6453336"/>
            <a:ext cx="2895600" cy="293265"/>
          </a:xfrm>
        </p:spPr>
        <p:txBody>
          <a:bodyPr/>
          <a:lstStyle/>
          <a:p>
            <a:endParaRPr lang="it-IT" dirty="0"/>
          </a:p>
        </p:txBody>
      </p:sp>
      <p:sp>
        <p:nvSpPr>
          <p:cNvPr id="19" name="Slide Number Placeholder 18"/>
          <p:cNvSpPr>
            <a:spLocks noGrp="1"/>
          </p:cNvSpPr>
          <p:nvPr>
            <p:ph type="sldNum" sz="quarter" idx="12"/>
          </p:nvPr>
        </p:nvSpPr>
        <p:spPr/>
        <p:txBody>
          <a:bodyPr/>
          <a:lstStyle/>
          <a:p>
            <a:fld id="{D669AC5A-A01A-4830-AD59-A4946AA547A8}" type="slidenum">
              <a:rPr lang="it-IT" smtClean="0"/>
              <a:pPr/>
              <a:t>‹N›</a:t>
            </a:fld>
            <a:endParaRPr lang="it-IT" dirty="0"/>
          </a:p>
        </p:txBody>
      </p:sp>
      <p:sp>
        <p:nvSpPr>
          <p:cNvPr id="27" name="Text Placeholder 26"/>
          <p:cNvSpPr>
            <a:spLocks noGrp="1"/>
          </p:cNvSpPr>
          <p:nvPr>
            <p:ph type="body" sz="quarter" idx="13" hasCustomPrompt="1"/>
          </p:nvPr>
        </p:nvSpPr>
        <p:spPr>
          <a:xfrm>
            <a:off x="1043608" y="1484784"/>
            <a:ext cx="5472608" cy="432048"/>
          </a:xfrm>
        </p:spPr>
        <p:txBody>
          <a:bodyPr>
            <a:normAutofit/>
          </a:bodyPr>
          <a:lstStyle>
            <a:lvl1pPr marL="0" indent="0">
              <a:buFontTx/>
              <a:buNone/>
              <a:defRPr lang="en-US" sz="1800" b="0" kern="1200" baseline="0" dirty="0" smtClean="0">
                <a:solidFill>
                  <a:srgbClr val="5E574E"/>
                </a:solidFill>
                <a:latin typeface="Arial Black" pitchFamily="34" charset="0"/>
                <a:ea typeface="+mn-ea"/>
                <a:cs typeface="+mn-cs"/>
              </a:defRPr>
            </a:lvl1pPr>
            <a:lvl2pPr marL="742950" indent="-285750">
              <a:buFont typeface="Arial" pitchFamily="34" charset="0"/>
              <a:buChar char="•"/>
              <a:defRPr/>
            </a:lvl2pPr>
          </a:lstStyle>
          <a:p>
            <a:pPr lvl="0"/>
            <a:r>
              <a:rPr lang="en-US" dirty="0" smtClean="0"/>
              <a:t>Your name and surname</a:t>
            </a:r>
          </a:p>
        </p:txBody>
      </p:sp>
      <p:sp>
        <p:nvSpPr>
          <p:cNvPr id="29" name="Picture Placeholder 28"/>
          <p:cNvSpPr>
            <a:spLocks noGrp="1"/>
          </p:cNvSpPr>
          <p:nvPr>
            <p:ph type="pic" sz="quarter" idx="14" hasCustomPrompt="1"/>
          </p:nvPr>
        </p:nvSpPr>
        <p:spPr>
          <a:xfrm>
            <a:off x="1187177" y="3861048"/>
            <a:ext cx="1296591" cy="1189037"/>
          </a:xfrm>
        </p:spPr>
        <p:txBody>
          <a:bodyPr>
            <a:normAutofit/>
          </a:bodyPr>
          <a:lstStyle>
            <a:lvl1pPr marL="0" indent="0">
              <a:buFontTx/>
              <a:buNone/>
              <a:defRPr lang="it-IT" sz="1800" b="0" kern="1200" baseline="0" dirty="0" smtClean="0">
                <a:solidFill>
                  <a:srgbClr val="5E574E"/>
                </a:solidFill>
                <a:latin typeface="Arial Black" pitchFamily="34" charset="0"/>
                <a:ea typeface="+mn-ea"/>
                <a:cs typeface="+mn-cs"/>
              </a:defRPr>
            </a:lvl1pPr>
          </a:lstStyle>
          <a:p>
            <a:r>
              <a:rPr lang="it-IT" dirty="0" smtClean="0"/>
              <a:t>Your </a:t>
            </a:r>
            <a:r>
              <a:rPr lang="it-IT" dirty="0" err="1" smtClean="0"/>
              <a:t>picture</a:t>
            </a:r>
            <a:endParaRPr lang="it-IT" dirty="0"/>
          </a:p>
        </p:txBody>
      </p:sp>
      <p:sp>
        <p:nvSpPr>
          <p:cNvPr id="32" name="Text Placeholder 31"/>
          <p:cNvSpPr>
            <a:spLocks noGrp="1"/>
          </p:cNvSpPr>
          <p:nvPr>
            <p:ph type="body" sz="quarter" idx="15" hasCustomPrompt="1"/>
          </p:nvPr>
        </p:nvSpPr>
        <p:spPr>
          <a:xfrm>
            <a:off x="1043608" y="5229200"/>
            <a:ext cx="3888432" cy="1082650"/>
          </a:xfrm>
        </p:spPr>
        <p:txBody>
          <a:bodyPr>
            <a:normAutofit/>
          </a:bodyPr>
          <a:lstStyle>
            <a:lvl1pPr marL="0" indent="0">
              <a:buNone/>
              <a:defRPr sz="1000" baseline="0">
                <a:solidFill>
                  <a:srgbClr val="5E574E"/>
                </a:solidFill>
                <a:latin typeface="Arial" pitchFamily="34" charset="0"/>
                <a:cs typeface="Arial" pitchFamily="34" charset="0"/>
              </a:defRPr>
            </a:lvl1pPr>
          </a:lstStyle>
          <a:p>
            <a:pPr lvl="0"/>
            <a:r>
              <a:rPr lang="en-US" dirty="0" smtClean="0"/>
              <a:t>Presenting yourself</a:t>
            </a:r>
          </a:p>
        </p:txBody>
      </p:sp>
      <p:sp>
        <p:nvSpPr>
          <p:cNvPr id="35" name="Picture Placeholder 34"/>
          <p:cNvSpPr>
            <a:spLocks noGrp="1"/>
          </p:cNvSpPr>
          <p:nvPr>
            <p:ph type="pic" sz="quarter" idx="16" hasCustomPrompt="1"/>
          </p:nvPr>
        </p:nvSpPr>
        <p:spPr>
          <a:xfrm>
            <a:off x="5436096" y="3501008"/>
            <a:ext cx="3384376" cy="2808311"/>
          </a:xfrm>
        </p:spPr>
        <p:txBody>
          <a:bodyPr>
            <a:normAutofit/>
          </a:bodyPr>
          <a:lstStyle>
            <a:lvl1pPr marL="0" indent="0">
              <a:buNone/>
              <a:defRPr lang="it-IT" sz="1800" b="0" kern="1200" baseline="0" dirty="0" smtClean="0">
                <a:solidFill>
                  <a:srgbClr val="5E574E"/>
                </a:solidFill>
                <a:latin typeface="Arial Black" pitchFamily="34" charset="0"/>
                <a:ea typeface="+mn-ea"/>
                <a:cs typeface="+mn-cs"/>
              </a:defRPr>
            </a:lvl1pPr>
          </a:lstStyle>
          <a:p>
            <a:r>
              <a:rPr lang="it-IT" dirty="0" smtClean="0"/>
              <a:t>A cartoon</a:t>
            </a:r>
            <a:endParaRPr lang="it-IT" dirty="0"/>
          </a:p>
        </p:txBody>
      </p:sp>
    </p:spTree>
    <p:extLst>
      <p:ext uri="{BB962C8B-B14F-4D97-AF65-F5344CB8AC3E}">
        <p14:creationId xmlns:p14="http://schemas.microsoft.com/office/powerpoint/2010/main" xmlns="" val="2388785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7D2F42C-D1E0-4116-91AA-9B71D2602CD3}" type="datetime1">
              <a:rPr lang="it-IT" smtClean="0"/>
              <a:pPr/>
              <a:t>12/12/2011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5B493-7BD3-4FD7-B7DC-78948F6C1CC8}" type="slidenum">
              <a:rPr lang="it-IT" smtClean="0"/>
              <a:pPr/>
              <a:t>‹N›</a:t>
            </a:fld>
            <a:endParaRPr lang="it-IT"/>
          </a:p>
        </p:txBody>
      </p:sp>
      <p:sp>
        <p:nvSpPr>
          <p:cNvPr id="7"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297563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27584" y="274638"/>
            <a:ext cx="56494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31F687E-BE9F-4FB3-A7EE-0B796D6B0309}" type="datetime1">
              <a:rPr lang="it-IT" smtClean="0"/>
              <a:pPr/>
              <a:t>12/12/2011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5B493-7BD3-4FD7-B7DC-78948F6C1CC8}" type="slidenum">
              <a:rPr lang="it-IT" smtClean="0"/>
              <a:pPr/>
              <a:t>‹N›</a:t>
            </a:fld>
            <a:endParaRPr lang="it-IT"/>
          </a:p>
        </p:txBody>
      </p:sp>
      <p:sp>
        <p:nvSpPr>
          <p:cNvPr id="7"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268550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it-IT"/>
              <a:t>Commissione Europea - Legacoop Agroalimentare</a:t>
            </a:r>
            <a:endParaRPr lang="it-IT" dirty="0"/>
          </a:p>
        </p:txBody>
      </p:sp>
      <p:sp>
        <p:nvSpPr>
          <p:cNvPr id="5" name="Rectangle 5"/>
          <p:cNvSpPr>
            <a:spLocks noGrp="1" noChangeArrowheads="1"/>
          </p:cNvSpPr>
          <p:nvPr>
            <p:ph type="sldNum" sz="quarter" idx="11"/>
          </p:nvPr>
        </p:nvSpPr>
        <p:spPr>
          <a:ln/>
        </p:spPr>
        <p:txBody>
          <a:bodyPr/>
          <a:lstStyle>
            <a:lvl1pPr>
              <a:defRPr/>
            </a:lvl1pPr>
          </a:lstStyle>
          <a:p>
            <a:pPr>
              <a:defRPr/>
            </a:pPr>
            <a:fld id="{58E8DA05-D392-43AC-B49A-2F3DFA8F6161}" type="slidenum">
              <a:rPr lang="it-IT"/>
              <a:pPr>
                <a:defRPr/>
              </a:pPr>
              <a:t>‹N›</a:t>
            </a:fld>
            <a:endParaRPr lang="it-IT"/>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7244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it-IT"/>
              <a:t>Commissione Europea - Legacoop Agroalimentare</a:t>
            </a:r>
            <a:endParaRPr lang="it-IT" dirty="0"/>
          </a:p>
        </p:txBody>
      </p:sp>
      <p:sp>
        <p:nvSpPr>
          <p:cNvPr id="6" name="Rectangle 5"/>
          <p:cNvSpPr>
            <a:spLocks noGrp="1" noChangeArrowheads="1"/>
          </p:cNvSpPr>
          <p:nvPr>
            <p:ph type="sldNum" sz="quarter" idx="11"/>
          </p:nvPr>
        </p:nvSpPr>
        <p:spPr>
          <a:ln/>
        </p:spPr>
        <p:txBody>
          <a:bodyPr/>
          <a:lstStyle>
            <a:lvl1pPr>
              <a:defRPr/>
            </a:lvl1pPr>
          </a:lstStyle>
          <a:p>
            <a:pPr>
              <a:defRPr/>
            </a:pPr>
            <a:fld id="{F9D7E0BD-B9DF-4DA6-A788-3C157927B82B}" type="slidenum">
              <a:rPr lang="it-IT"/>
              <a:pPr>
                <a:defRPr/>
              </a:pPr>
              <a:t>‹N›</a:t>
            </a:fld>
            <a:endParaRPr lang="it-IT"/>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7543800" cy="762000"/>
          </a:xfrm>
        </p:spPr>
        <p:txBody>
          <a:bodyPr/>
          <a:lstStyle/>
          <a:p>
            <a:r>
              <a:rPr lang="it-IT" smtClean="0"/>
              <a:t>Fare clic per modificare lo stile del titolo</a:t>
            </a:r>
            <a:endParaRPr lang="en-GB"/>
          </a:p>
        </p:txBody>
      </p:sp>
      <p:sp>
        <p:nvSpPr>
          <p:cNvPr id="3" name="Segnaposto tabella 2"/>
          <p:cNvSpPr>
            <a:spLocks noGrp="1"/>
          </p:cNvSpPr>
          <p:nvPr>
            <p:ph type="tbl" idx="1"/>
          </p:nvPr>
        </p:nvSpPr>
        <p:spPr>
          <a:xfrm>
            <a:off x="457200" y="1295400"/>
            <a:ext cx="8382000" cy="5105400"/>
          </a:xfrm>
        </p:spPr>
        <p:txBody>
          <a:bodyPr/>
          <a:lstStyle/>
          <a:p>
            <a:pPr lvl="0"/>
            <a:endParaRPr lang="en-GB"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it-IT"/>
              <a:t>Commissione Europea - Legacoop Agroalimentare</a:t>
            </a:r>
            <a:endParaRPr lang="it-IT" dirty="0"/>
          </a:p>
        </p:txBody>
      </p:sp>
      <p:sp>
        <p:nvSpPr>
          <p:cNvPr id="5" name="Rectangle 5"/>
          <p:cNvSpPr>
            <a:spLocks noGrp="1" noChangeArrowheads="1"/>
          </p:cNvSpPr>
          <p:nvPr>
            <p:ph type="sldNum" sz="quarter" idx="11"/>
          </p:nvPr>
        </p:nvSpPr>
        <p:spPr>
          <a:ln/>
        </p:spPr>
        <p:txBody>
          <a:bodyPr/>
          <a:lstStyle>
            <a:lvl1pPr>
              <a:defRPr/>
            </a:lvl1pPr>
          </a:lstStyle>
          <a:p>
            <a:pPr>
              <a:defRPr/>
            </a:pPr>
            <a:fld id="{DE0F8B78-2C07-43DC-9276-E9F6EC94B036}" type="slidenum">
              <a:rPr lang="it-IT"/>
              <a:pPr>
                <a:defRPr/>
              </a:pPr>
              <a:t>‹N›</a:t>
            </a:fld>
            <a:endParaRPr lang="it-IT"/>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EB64C5-EE57-4FC9-938A-A56F0A1E426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10"/>
          </p:nvPr>
        </p:nvSpPr>
        <p:spPr/>
        <p:txBody>
          <a:bodyPr/>
          <a:lstStyle/>
          <a:p>
            <a:fld id="{298158B0-3B0F-444A-B2BE-20EB1C12B894}" type="datetime1">
              <a:rPr lang="it-IT" smtClean="0"/>
              <a:pPr/>
              <a:t>12/12/2011</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BE5B493-7BD3-4FD7-B7DC-78948F6C1CC8}" type="slidenum">
              <a:rPr lang="it-IT" smtClean="0"/>
              <a:pPr/>
              <a:t>‹N›</a:t>
            </a:fld>
            <a:endParaRPr lang="it-IT" dirty="0"/>
          </a:p>
        </p:txBody>
      </p:sp>
      <p:sp>
        <p:nvSpPr>
          <p:cNvPr id="12"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2214658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8072"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1048072"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36C760-BA1E-4C12-8D35-465DCD60786A}" type="datetime1">
              <a:rPr lang="it-IT" smtClean="0"/>
              <a:pPr/>
              <a:t>12/12/2011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E5B493-7BD3-4FD7-B7DC-78948F6C1CC8}" type="slidenum">
              <a:rPr lang="it-IT" smtClean="0"/>
              <a:pPr/>
              <a:t>‹N›</a:t>
            </a:fld>
            <a:endParaRPr lang="it-IT"/>
          </a:p>
        </p:txBody>
      </p:sp>
    </p:spTree>
    <p:extLst>
      <p:ext uri="{BB962C8B-B14F-4D97-AF65-F5344CB8AC3E}">
        <p14:creationId xmlns:p14="http://schemas.microsoft.com/office/powerpoint/2010/main" xmlns="" val="132388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068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9978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F29624A1-A819-43D5-96FF-9C62207053A8}" type="datetime1">
              <a:rPr lang="it-IT" smtClean="0"/>
              <a:pPr/>
              <a:t>12/12/2011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5B493-7BD3-4FD7-B7DC-78948F6C1CC8}" type="slidenum">
              <a:rPr lang="it-IT" smtClean="0"/>
              <a:pPr/>
              <a:t>‹N›</a:t>
            </a:fld>
            <a:endParaRPr lang="it-IT"/>
          </a:p>
        </p:txBody>
      </p:sp>
      <p:sp>
        <p:nvSpPr>
          <p:cNvPr id="8"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171975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82758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758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1540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54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96056193-A587-442F-816B-331AF28B8EB0}" type="datetime1">
              <a:rPr lang="it-IT" smtClean="0"/>
              <a:pPr/>
              <a:t>12/12/2011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BE5B493-7BD3-4FD7-B7DC-78948F6C1CC8}" type="slidenum">
              <a:rPr lang="it-IT" smtClean="0"/>
              <a:pPr/>
              <a:t>‹N›</a:t>
            </a:fld>
            <a:endParaRPr lang="it-IT"/>
          </a:p>
        </p:txBody>
      </p:sp>
      <p:sp>
        <p:nvSpPr>
          <p:cNvPr id="10"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154724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EB4C5CE3-08C6-44FE-82C6-A0D02D0E6B52}" type="datetime1">
              <a:rPr lang="it-IT" smtClean="0"/>
              <a:pPr/>
              <a:t>12/12/2011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E5B493-7BD3-4FD7-B7DC-78948F6C1CC8}" type="slidenum">
              <a:rPr lang="it-IT" smtClean="0"/>
              <a:pPr/>
              <a:t>‹N›</a:t>
            </a:fld>
            <a:endParaRPr lang="it-IT"/>
          </a:p>
        </p:txBody>
      </p:sp>
      <p:sp>
        <p:nvSpPr>
          <p:cNvPr id="6"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264442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78D7B-F592-44CE-B338-C9C5BB31566B}" type="datetime1">
              <a:rPr lang="it-IT" smtClean="0"/>
              <a:pPr/>
              <a:t>12/12/2011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BE5B493-7BD3-4FD7-B7DC-78948F6C1CC8}" type="slidenum">
              <a:rPr lang="it-IT" smtClean="0"/>
              <a:pPr/>
              <a:t>‹N›</a:t>
            </a:fld>
            <a:endParaRPr lang="it-IT"/>
          </a:p>
        </p:txBody>
      </p:sp>
      <p:sp>
        <p:nvSpPr>
          <p:cNvPr id="5"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24582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3008313" cy="1162050"/>
          </a:xfrm>
        </p:spPr>
        <p:txBody>
          <a:bodyPr anchor="b"/>
          <a:lstStyle>
            <a:lvl1pPr algn="l">
              <a:defRPr sz="2000" b="1"/>
            </a:lvl1pPr>
          </a:lstStyle>
          <a:p>
            <a:r>
              <a:rPr lang="en-US" dirty="0" smtClean="0"/>
              <a:t>Click to edit Master title style</a:t>
            </a:r>
            <a:endParaRPr lang="it-IT" dirty="0"/>
          </a:p>
        </p:txBody>
      </p:sp>
      <p:sp>
        <p:nvSpPr>
          <p:cNvPr id="3" name="Content Placeholder 2"/>
          <p:cNvSpPr>
            <a:spLocks noGrp="1"/>
          </p:cNvSpPr>
          <p:nvPr>
            <p:ph idx="1"/>
          </p:nvPr>
        </p:nvSpPr>
        <p:spPr>
          <a:xfrm>
            <a:off x="3945434"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2758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35F64-FC86-4FBA-BE10-1096DBF93DBC}" type="datetime1">
              <a:rPr lang="it-IT" smtClean="0"/>
              <a:pPr/>
              <a:t>12/12/2011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5B493-7BD3-4FD7-B7DC-78948F6C1CC8}" type="slidenum">
              <a:rPr lang="it-IT" smtClean="0"/>
              <a:pPr/>
              <a:t>‹N›</a:t>
            </a:fld>
            <a:endParaRPr lang="it-IT"/>
          </a:p>
        </p:txBody>
      </p:sp>
      <p:sp>
        <p:nvSpPr>
          <p:cNvPr id="8"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15173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8590A-C9DC-48A4-B7BE-6938BEC4E920}" type="datetime1">
              <a:rPr lang="it-IT" smtClean="0"/>
              <a:pPr/>
              <a:t>12/12/2011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E5B493-7BD3-4FD7-B7DC-78948F6C1CC8}" type="slidenum">
              <a:rPr lang="it-IT" smtClean="0"/>
              <a:pPr/>
              <a:t>‹N›</a:t>
            </a:fld>
            <a:endParaRPr lang="it-IT"/>
          </a:p>
        </p:txBody>
      </p:sp>
      <p:sp>
        <p:nvSpPr>
          <p:cNvPr id="8" name="Text Placeholder 11"/>
          <p:cNvSpPr>
            <a:spLocks noGrp="1"/>
          </p:cNvSpPr>
          <p:nvPr>
            <p:ph type="body" sz="quarter" idx="13" hasCustomPrompt="1"/>
          </p:nvPr>
        </p:nvSpPr>
        <p:spPr>
          <a:xfrm>
            <a:off x="899592" y="6453336"/>
            <a:ext cx="2160240" cy="288503"/>
          </a:xfrm>
        </p:spPr>
        <p:txBody>
          <a:bodyPr>
            <a:normAutofit/>
          </a:bodyPr>
          <a:lstStyle>
            <a:lvl1pPr marL="0" indent="0">
              <a:buNone/>
              <a:defRPr sz="1200">
                <a:solidFill>
                  <a:srgbClr val="5E574E"/>
                </a:solidFill>
              </a:defRPr>
            </a:lvl1pPr>
          </a:lstStyle>
          <a:p>
            <a:pPr lvl="0"/>
            <a:r>
              <a:rPr lang="it-IT" sz="1200" dirty="0" smtClean="0"/>
              <a:t>Author’s </a:t>
            </a:r>
            <a:r>
              <a:rPr lang="it-IT" sz="1200" dirty="0" err="1" smtClean="0"/>
              <a:t>name</a:t>
            </a:r>
            <a:endParaRPr lang="it-IT" dirty="0"/>
          </a:p>
        </p:txBody>
      </p:sp>
    </p:spTree>
    <p:extLst>
      <p:ext uri="{BB962C8B-B14F-4D97-AF65-F5344CB8AC3E}">
        <p14:creationId xmlns:p14="http://schemas.microsoft.com/office/powerpoint/2010/main" xmlns="" val="30666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404589"/>
            <a:ext cx="6984776" cy="792163"/>
          </a:xfrm>
          <a:prstGeom prst="rect">
            <a:avLst/>
          </a:prstGeom>
        </p:spPr>
        <p:txBody>
          <a:bodyPr vert="horz" lIns="91440" tIns="45720" rIns="91440" bIns="45720" rtlCol="0" anchor="ctr">
            <a:normAutofit/>
          </a:bodyPr>
          <a:lstStyle/>
          <a:p>
            <a:r>
              <a:rPr lang="en-US" dirty="0" smtClean="0"/>
              <a:t>Click to edit Master title style</a:t>
            </a:r>
            <a:endParaRPr lang="it-IT" dirty="0"/>
          </a:p>
        </p:txBody>
      </p:sp>
      <p:sp>
        <p:nvSpPr>
          <p:cNvPr id="3" name="Text Placeholder 2"/>
          <p:cNvSpPr>
            <a:spLocks noGrp="1"/>
          </p:cNvSpPr>
          <p:nvPr>
            <p:ph type="body" idx="1"/>
          </p:nvPr>
        </p:nvSpPr>
        <p:spPr>
          <a:xfrm>
            <a:off x="899592" y="1484784"/>
            <a:ext cx="7920880" cy="48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926232" y="6447408"/>
            <a:ext cx="2133600" cy="287337"/>
          </a:xfrm>
          <a:prstGeom prst="rect">
            <a:avLst/>
          </a:prstGeom>
        </p:spPr>
        <p:txBody>
          <a:bodyPr vert="horz" lIns="91440" tIns="45720" rIns="91440" bIns="45720" rtlCol="0" anchor="ctr"/>
          <a:lstStyle>
            <a:lvl1pPr algn="l">
              <a:defRPr sz="1200">
                <a:solidFill>
                  <a:schemeClr val="tx1">
                    <a:tint val="75000"/>
                  </a:schemeClr>
                </a:solidFill>
              </a:defRPr>
            </a:lvl1pPr>
          </a:lstStyle>
          <a:p>
            <a:fld id="{2DD02341-D126-4145-82D5-ECE7E259D9CA}" type="datetime1">
              <a:rPr lang="it-IT" smtClean="0"/>
              <a:pPr/>
              <a:t>12/12/2011</a:t>
            </a:fld>
            <a:endParaRPr lang="it-IT" dirty="0"/>
          </a:p>
        </p:txBody>
      </p:sp>
      <p:sp>
        <p:nvSpPr>
          <p:cNvPr id="5" name="Footer Placeholder 4"/>
          <p:cNvSpPr>
            <a:spLocks noGrp="1"/>
          </p:cNvSpPr>
          <p:nvPr>
            <p:ph type="ftr" sz="quarter" idx="3"/>
          </p:nvPr>
        </p:nvSpPr>
        <p:spPr>
          <a:xfrm>
            <a:off x="3923928" y="6447408"/>
            <a:ext cx="2895600" cy="293265"/>
          </a:xfrm>
          <a:prstGeom prst="rect">
            <a:avLst/>
          </a:prstGeom>
        </p:spPr>
        <p:txBody>
          <a:bodyPr vert="horz" lIns="91440" tIns="45720" rIns="91440" bIns="45720" rtlCol="0" anchor="ctr"/>
          <a:lstStyle>
            <a:lvl1pPr algn="ctr">
              <a:defRPr sz="1000">
                <a:solidFill>
                  <a:schemeClr val="tx1">
                    <a:tint val="75000"/>
                  </a:schemeClr>
                </a:solidFill>
                <a:latin typeface="Tahoma" pitchFamily="34" charset="0"/>
                <a:ea typeface="Tahoma" pitchFamily="34" charset="0"/>
                <a:cs typeface="Tahoma" pitchFamily="34" charset="0"/>
              </a:defRPr>
            </a:lvl1pPr>
          </a:lstStyle>
          <a:p>
            <a:endParaRPr lang="it-IT" dirty="0"/>
          </a:p>
        </p:txBody>
      </p:sp>
      <p:sp>
        <p:nvSpPr>
          <p:cNvPr id="6" name="Slide Number Placeholder 5"/>
          <p:cNvSpPr>
            <a:spLocks noGrp="1"/>
          </p:cNvSpPr>
          <p:nvPr>
            <p:ph type="sldNum" sz="quarter" idx="4"/>
          </p:nvPr>
        </p:nvSpPr>
        <p:spPr>
          <a:xfrm>
            <a:off x="8486756" y="6429396"/>
            <a:ext cx="514400" cy="280287"/>
          </a:xfrm>
          <a:prstGeom prst="rect">
            <a:avLst/>
          </a:prstGeom>
        </p:spPr>
        <p:txBody>
          <a:bodyPr vert="horz" lIns="91440" tIns="45720" rIns="91440" bIns="45720" rtlCol="0" anchor="ctr"/>
          <a:lstStyle>
            <a:lvl1pPr algn="r">
              <a:defRPr sz="1400">
                <a:solidFill>
                  <a:schemeClr val="tx1">
                    <a:tint val="75000"/>
                  </a:schemeClr>
                </a:solidFill>
                <a:latin typeface="Tahoma" pitchFamily="34" charset="0"/>
                <a:ea typeface="Tahoma" pitchFamily="34" charset="0"/>
                <a:cs typeface="Tahoma" pitchFamily="34" charset="0"/>
              </a:defRPr>
            </a:lvl1pPr>
          </a:lstStyle>
          <a:p>
            <a:fld id="{D669AC5A-A01A-4830-AD59-A4946AA547A8}" type="slidenum">
              <a:rPr lang="it-IT" smtClean="0"/>
              <a:pPr/>
              <a:t>‹N›</a:t>
            </a:fld>
            <a:endParaRPr lang="it-IT" dirty="0"/>
          </a:p>
        </p:txBody>
      </p:sp>
      <p:sp>
        <p:nvSpPr>
          <p:cNvPr id="7" name="Rectangle 51"/>
          <p:cNvSpPr>
            <a:spLocks noChangeArrowheads="1"/>
          </p:cNvSpPr>
          <p:nvPr userDrawn="1"/>
        </p:nvSpPr>
        <p:spPr bwMode="gray">
          <a:xfrm>
            <a:off x="1043608" y="1338163"/>
            <a:ext cx="8109074" cy="74613"/>
          </a:xfrm>
          <a:prstGeom prst="rect">
            <a:avLst/>
          </a:prstGeom>
          <a:gradFill rotWithShape="0">
            <a:gsLst>
              <a:gs pos="0">
                <a:srgbClr val="292929">
                  <a:alpha val="77000"/>
                </a:srgbClr>
              </a:gs>
              <a:gs pos="100000">
                <a:srgbClr val="CC6600"/>
              </a:gs>
            </a:gsLst>
            <a:lin ang="0" scaled="1"/>
          </a:gradFill>
          <a:ln w="9525">
            <a:noFill/>
            <a:miter lim="800000"/>
            <a:headEnd/>
            <a:tailEnd/>
          </a:ln>
          <a:effectLst/>
        </p:spPr>
        <p:txBody>
          <a:bodyPr wrap="none" anchor="ctr"/>
          <a:lstStyle/>
          <a:p>
            <a:pPr eaLnBrk="1" hangingPunct="1">
              <a:spcBef>
                <a:spcPct val="0"/>
              </a:spcBef>
              <a:defRPr/>
            </a:pPr>
            <a:endParaRPr kumimoji="1" lang="en-GB" sz="2400" b="0" dirty="0">
              <a:solidFill>
                <a:schemeClr val="tx1"/>
              </a:solidFill>
              <a:latin typeface="Tahoma" charset="0"/>
            </a:endParaRPr>
          </a:p>
        </p:txBody>
      </p:sp>
      <p:pic>
        <p:nvPicPr>
          <p:cNvPr id="10" name="Picture 54" descr="euFlag"/>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4012181" y="6453336"/>
            <a:ext cx="4318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8"/>
          <p:cNvSpPr>
            <a:spLocks noChangeArrowheads="1"/>
          </p:cNvSpPr>
          <p:nvPr userDrawn="1"/>
        </p:nvSpPr>
        <p:spPr bwMode="auto">
          <a:xfrm rot="16200000">
            <a:off x="-2600424" y="2600424"/>
            <a:ext cx="6000768" cy="799920"/>
          </a:xfrm>
          <a:prstGeom prst="rect">
            <a:avLst/>
          </a:prstGeom>
          <a:solidFill>
            <a:srgbClr val="92D050"/>
          </a:solidFill>
          <a:ln w="9525">
            <a:noFill/>
            <a:miter lim="800000"/>
            <a:headEnd/>
            <a:tailEnd/>
          </a:ln>
          <a:effectLst/>
        </p:spPr>
        <p:txBody>
          <a:bodyPr wrap="none" lIns="54000" tIns="0" anchor="ctr"/>
          <a:lstStyle/>
          <a:p>
            <a:pPr algn="l">
              <a:spcBef>
                <a:spcPct val="0"/>
              </a:spcBef>
              <a:defRPr/>
            </a:pPr>
            <a:r>
              <a:rPr lang="it-IT" sz="2800" b="0" dirty="0" err="1" smtClean="0">
                <a:solidFill>
                  <a:schemeClr val="tx1"/>
                </a:solidFill>
              </a:rPr>
              <a:t>agri</a:t>
            </a:r>
            <a:r>
              <a:rPr lang="it-IT" sz="2800" b="0" dirty="0" err="1" smtClean="0">
                <a:solidFill>
                  <a:srgbClr val="824100"/>
                </a:solidFill>
              </a:rPr>
              <a:t>regioni</a:t>
            </a:r>
            <a:r>
              <a:rPr lang="it-IT" sz="2800" b="0" dirty="0" err="1" smtClean="0">
                <a:solidFill>
                  <a:schemeClr val="tx1"/>
                </a:solidFill>
              </a:rPr>
              <a:t>europa</a:t>
            </a:r>
            <a:endParaRPr lang="it-IT" sz="2800" b="0" dirty="0">
              <a:solidFill>
                <a:schemeClr val="tx1"/>
              </a:solidFill>
            </a:endParaRPr>
          </a:p>
        </p:txBody>
      </p:sp>
      <p:pic>
        <p:nvPicPr>
          <p:cNvPr id="14" name="Picture 57" descr="C:\Franco Sotte\Franco Lavoro\Sotte Varie\Immagini\Logos\Groupe de bruges.jp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43200" y="44450"/>
            <a:ext cx="720725"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47"/>
          <p:cNvSpPr>
            <a:spLocks noChangeArrowheads="1"/>
          </p:cNvSpPr>
          <p:nvPr userDrawn="1"/>
        </p:nvSpPr>
        <p:spPr bwMode="auto">
          <a:xfrm>
            <a:off x="781050" y="34509"/>
            <a:ext cx="2029723" cy="338554"/>
          </a:xfrm>
          <a:prstGeom prst="rect">
            <a:avLst/>
          </a:prstGeom>
          <a:noFill/>
          <a:ln w="9525">
            <a:noFill/>
            <a:miter lim="800000"/>
            <a:headEnd/>
            <a:tailEnd/>
          </a:ln>
          <a:effectLst/>
        </p:spPr>
        <p:txBody>
          <a:bodyPr wrap="none" anchor="b">
            <a:spAutoFit/>
          </a:bodyPr>
          <a:lstStyle/>
          <a:p>
            <a:pPr>
              <a:defRPr/>
            </a:pPr>
            <a:r>
              <a:rPr lang="it-IT" sz="1600" b="1" dirty="0">
                <a:solidFill>
                  <a:schemeClr val="tx1"/>
                </a:solidFill>
                <a:latin typeface="Tahoma" pitchFamily="34" charset="0"/>
                <a:ea typeface="Tahoma" pitchFamily="34" charset="0"/>
                <a:cs typeface="Tahoma" pitchFamily="34" charset="0"/>
              </a:rPr>
              <a:t>Groupe de Bruges</a:t>
            </a:r>
            <a:endParaRPr lang="en-GB" sz="1600" b="1" dirty="0">
              <a:solidFill>
                <a:schemeClr val="tx1"/>
              </a:solidFill>
              <a:latin typeface="Tahoma" pitchFamily="34" charset="0"/>
              <a:ea typeface="Tahoma" pitchFamily="34" charset="0"/>
              <a:cs typeface="Tahoma" pitchFamily="34" charset="0"/>
            </a:endParaRPr>
          </a:p>
        </p:txBody>
      </p:sp>
      <p:pic>
        <p:nvPicPr>
          <p:cNvPr id="16" name="Picture 48" descr="C:\Franco Sotte\Franco Lavoro\Sotte Varie\Immagini\Logos\Spera2.jpg"/>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812088" y="44450"/>
            <a:ext cx="1317625"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4"/>
          <p:cNvSpPr txBox="1">
            <a:spLocks noChangeArrowheads="1"/>
          </p:cNvSpPr>
          <p:nvPr userDrawn="1"/>
        </p:nvSpPr>
        <p:spPr bwMode="auto">
          <a:xfrm>
            <a:off x="4427116" y="6447408"/>
            <a:ext cx="3097212" cy="2857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defPPr>
              <a:defRPr lang="it-IT"/>
            </a:defPPr>
            <a:lvl1pPr marL="0" algn="l" defTabSz="914400" rtl="0" eaLnBrk="1" latinLnBrk="0" hangingPunct="1">
              <a:defRPr sz="1000" b="0" kern="1200" dirty="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smtClean="0">
                <a:solidFill>
                  <a:srgbClr val="5E574E"/>
                </a:solidFill>
                <a:latin typeface="Tahoma" pitchFamily="34" charset="0"/>
                <a:ea typeface="Tahoma" pitchFamily="34" charset="0"/>
                <a:cs typeface="Tahoma" pitchFamily="34" charset="0"/>
              </a:rPr>
              <a:t>European Commission</a:t>
            </a:r>
            <a:endParaRPr lang="en-GB" dirty="0">
              <a:solidFill>
                <a:srgbClr val="5E574E"/>
              </a:solidFill>
              <a:latin typeface="Tahoma" pitchFamily="34" charset="0"/>
              <a:ea typeface="Tahoma" pitchFamily="34" charset="0"/>
              <a:cs typeface="Tahoma" pitchFamily="34" charset="0"/>
            </a:endParaRPr>
          </a:p>
        </p:txBody>
      </p:sp>
      <p:sp>
        <p:nvSpPr>
          <p:cNvPr id="19" name="Rectangle 8"/>
          <p:cNvSpPr>
            <a:spLocks noChangeArrowheads="1"/>
          </p:cNvSpPr>
          <p:nvPr userDrawn="1"/>
        </p:nvSpPr>
        <p:spPr bwMode="auto">
          <a:xfrm rot="16200000">
            <a:off x="-64387" y="5993693"/>
            <a:ext cx="928694" cy="799920"/>
          </a:xfrm>
          <a:prstGeom prst="rect">
            <a:avLst/>
          </a:prstGeom>
          <a:solidFill>
            <a:srgbClr val="92D050"/>
          </a:solidFill>
          <a:ln w="9525">
            <a:noFill/>
            <a:miter lim="800000"/>
            <a:headEnd/>
            <a:tailEnd/>
          </a:ln>
          <a:effectLst/>
        </p:spPr>
        <p:txBody>
          <a:bodyPr wrap="none" anchor="ctr"/>
          <a:lstStyle/>
          <a:p>
            <a:pPr algn="l">
              <a:spcBef>
                <a:spcPct val="0"/>
              </a:spcBef>
              <a:defRPr/>
            </a:pPr>
            <a:endParaRPr lang="it-IT" sz="2800" b="0" dirty="0">
              <a:solidFill>
                <a:schemeClr val="tx1"/>
              </a:solidFill>
            </a:endParaRPr>
          </a:p>
        </p:txBody>
      </p:sp>
      <p:pic>
        <p:nvPicPr>
          <p:cNvPr id="13" name="Picture 10" descr="logoAAB"/>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71406" y="6102373"/>
            <a:ext cx="6953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834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rgbClr val="3333CC"/>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CC00"/>
        </a:buClr>
        <a:buFont typeface="Wingdings" pitchFamily="2" charset="2"/>
        <a:buChar char="v"/>
        <a:defRPr sz="2000" kern="1200">
          <a:solidFill>
            <a:srgbClr val="006600"/>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CC00"/>
        </a:buClr>
        <a:buFont typeface="Wingdings" pitchFamily="2" charset="2"/>
        <a:buChar char="Ø"/>
        <a:defRPr sz="20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CC00"/>
        </a:buClr>
        <a:buFont typeface="Wingdings" pitchFamily="2" charset="2"/>
        <a:buChar char="§"/>
        <a:defRPr sz="1800" i="1" kern="1200">
          <a:solidFill>
            <a:srgbClr val="4C0026"/>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1600" kern="1200">
          <a:solidFill>
            <a:srgbClr val="000058"/>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CC00"/>
        </a:buClr>
        <a:buFont typeface="Arial" pitchFamily="34" charset="0"/>
        <a:buChar char="‒"/>
        <a:defRPr sz="1600" i="1"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tte.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The rural development policy of the EU </a:t>
            </a:r>
          </a:p>
        </p:txBody>
      </p:sp>
      <p:sp>
        <p:nvSpPr>
          <p:cNvPr id="11" name="Subtitle 10"/>
          <p:cNvSpPr>
            <a:spLocks noGrp="1"/>
          </p:cNvSpPr>
          <p:nvPr>
            <p:ph type="subTitle" idx="1"/>
          </p:nvPr>
        </p:nvSpPr>
        <p:spPr/>
        <p:txBody>
          <a:bodyPr>
            <a:normAutofit fontScale="92500"/>
          </a:bodyPr>
          <a:lstStyle/>
          <a:p>
            <a:r>
              <a:rPr lang="en-US" dirty="0" smtClean="0"/>
              <a:t>Second </a:t>
            </a:r>
            <a:r>
              <a:rPr lang="en-US" dirty="0"/>
              <a:t>part: the EU rural development policy in the period 2007-2013</a:t>
            </a:r>
          </a:p>
        </p:txBody>
      </p:sp>
      <p:sp>
        <p:nvSpPr>
          <p:cNvPr id="12" name="Text Placeholder 11"/>
          <p:cNvSpPr>
            <a:spLocks noGrp="1"/>
          </p:cNvSpPr>
          <p:nvPr>
            <p:ph type="body" sz="quarter" idx="13"/>
          </p:nvPr>
        </p:nvSpPr>
        <p:spPr>
          <a:xfrm>
            <a:off x="1043608" y="1484784"/>
            <a:ext cx="5472608" cy="648072"/>
          </a:xfrm>
        </p:spPr>
        <p:txBody>
          <a:bodyPr>
            <a:normAutofit/>
          </a:bodyPr>
          <a:lstStyle/>
          <a:p>
            <a:r>
              <a:rPr lang="en-GB" dirty="0" smtClean="0"/>
              <a:t>Franco Sotte </a:t>
            </a:r>
          </a:p>
          <a:p>
            <a:r>
              <a:rPr lang="en-GB" sz="1200" dirty="0" smtClean="0"/>
              <a:t>(with the collaboration of Beatrice Camaioni)</a:t>
            </a:r>
            <a:endParaRPr lang="en-GB" sz="1200" dirty="0"/>
          </a:p>
        </p:txBody>
      </p:sp>
      <p:sp>
        <p:nvSpPr>
          <p:cNvPr id="14" name="Text Placeholder 13"/>
          <p:cNvSpPr>
            <a:spLocks noGrp="1"/>
          </p:cNvSpPr>
          <p:nvPr>
            <p:ph type="body" sz="quarter" idx="15"/>
          </p:nvPr>
        </p:nvSpPr>
        <p:spPr/>
        <p:txBody>
          <a:bodyPr>
            <a:normAutofit fontScale="62500" lnSpcReduction="20000"/>
          </a:bodyPr>
          <a:lstStyle/>
          <a:p>
            <a:r>
              <a:rPr lang="en-US" sz="1600" b="1" dirty="0" smtClean="0">
                <a:latin typeface="Arial" charset="0"/>
                <a:cs typeface="Arial" charset="0"/>
              </a:rPr>
              <a:t>Franco Sotte</a:t>
            </a:r>
            <a:r>
              <a:rPr lang="en-US" sz="1600" dirty="0" smtClean="0">
                <a:latin typeface="Arial" charset="0"/>
                <a:cs typeface="Arial" charset="0"/>
              </a:rPr>
              <a:t>, vice-president of the Groupe de Bruges, is full professor of Agricultural Economics and Policy in the Faculty of Economics, Marche Polytechnic University, Ancona. (Italy). He is the scientific coordinator of this e-Learning course on the CAP.</a:t>
            </a:r>
          </a:p>
          <a:p>
            <a:endParaRPr lang="en-US" sz="1600" dirty="0" smtClean="0">
              <a:latin typeface="Arial" charset="0"/>
              <a:cs typeface="Arial" charset="0"/>
            </a:endParaRPr>
          </a:p>
          <a:p>
            <a:r>
              <a:rPr lang="en-US" sz="1600" b="1" dirty="0" smtClean="0">
                <a:latin typeface="Arial" charset="0"/>
                <a:cs typeface="Arial" charset="0"/>
                <a:hlinkClick r:id="rId3"/>
              </a:rPr>
              <a:t>www.sotte.it</a:t>
            </a:r>
            <a:r>
              <a:rPr lang="en-US" sz="1600" b="1" dirty="0" smtClean="0">
                <a:latin typeface="Arial" charset="0"/>
                <a:cs typeface="Arial" charset="0"/>
              </a:rPr>
              <a:t> </a:t>
            </a:r>
          </a:p>
        </p:txBody>
      </p:sp>
      <p:sp>
        <p:nvSpPr>
          <p:cNvPr id="8" name="Segnaposto immagine 7"/>
          <p:cNvSpPr>
            <a:spLocks noGrp="1"/>
          </p:cNvSpPr>
          <p:nvPr>
            <p:ph type="pic" sz="quarter" idx="14"/>
          </p:nvPr>
        </p:nvSpPr>
        <p:spPr/>
      </p:sp>
      <p:pic>
        <p:nvPicPr>
          <p:cNvPr id="9" name="Picture 6" descr="IMGP7056"/>
          <p:cNvPicPr>
            <a:picLocks noChangeAspect="1" noChangeArrowheads="1"/>
          </p:cNvPicPr>
          <p:nvPr/>
        </p:nvPicPr>
        <p:blipFill>
          <a:blip r:embed="rId4" cstate="print"/>
          <a:srcRect/>
          <a:stretch>
            <a:fillRect/>
          </a:stretch>
        </p:blipFill>
        <p:spPr bwMode="auto">
          <a:xfrm>
            <a:off x="1187351" y="3831059"/>
            <a:ext cx="1368425" cy="1254125"/>
          </a:xfrm>
          <a:prstGeom prst="rect">
            <a:avLst/>
          </a:prstGeom>
          <a:noFill/>
          <a:ln w="9525">
            <a:noFill/>
            <a:miter lim="800000"/>
            <a:headEnd/>
            <a:tailEnd/>
          </a:ln>
        </p:spPr>
      </p:pic>
      <p:pic>
        <p:nvPicPr>
          <p:cNvPr id="16" name="Picture 8" descr="Programmazione"/>
          <p:cNvPicPr>
            <a:picLocks noChangeAspect="1" noChangeArrowheads="1"/>
          </p:cNvPicPr>
          <p:nvPr/>
        </p:nvPicPr>
        <p:blipFill>
          <a:blip r:embed="rId5" cstate="print"/>
          <a:srcRect/>
          <a:stretch>
            <a:fillRect/>
          </a:stretch>
        </p:blipFill>
        <p:spPr bwMode="auto">
          <a:xfrm>
            <a:off x="5926906" y="3212976"/>
            <a:ext cx="2749550" cy="3384550"/>
          </a:xfrm>
          <a:prstGeom prst="rect">
            <a:avLst/>
          </a:prstGeom>
          <a:noFill/>
          <a:ln w="9525">
            <a:noFill/>
            <a:miter lim="800000"/>
            <a:headEnd/>
            <a:tailEnd/>
          </a:ln>
        </p:spPr>
      </p:pic>
      <p:sp>
        <p:nvSpPr>
          <p:cNvPr id="17" name="CasellaDiTesto 16"/>
          <p:cNvSpPr txBox="1">
            <a:spLocks noChangeArrowheads="1"/>
          </p:cNvSpPr>
          <p:nvPr/>
        </p:nvSpPr>
        <p:spPr bwMode="auto">
          <a:xfrm>
            <a:off x="5845943" y="3212976"/>
            <a:ext cx="2736850" cy="339725"/>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600" b="0" dirty="0">
                <a:solidFill>
                  <a:schemeClr val="tx1"/>
                </a:solidFill>
              </a:rPr>
              <a:t>PROGRAMS</a:t>
            </a:r>
            <a:endParaRPr lang="en-GB" sz="1600" b="0" dirty="0">
              <a:solidFill>
                <a:schemeClr val="tx1"/>
              </a:solidFill>
            </a:endParaRPr>
          </a:p>
        </p:txBody>
      </p:sp>
      <p:sp>
        <p:nvSpPr>
          <p:cNvPr id="18" name="Figura a mano libera 18"/>
          <p:cNvSpPr>
            <a:spLocks noChangeArrowheads="1"/>
          </p:cNvSpPr>
          <p:nvPr/>
        </p:nvSpPr>
        <p:spPr bwMode="auto">
          <a:xfrm>
            <a:off x="5953893" y="3536826"/>
            <a:ext cx="2473325" cy="841375"/>
          </a:xfrm>
          <a:custGeom>
            <a:avLst/>
            <a:gdLst>
              <a:gd name="T0" fmla="*/ 4430051 w 1692759"/>
              <a:gd name="T1" fmla="*/ 37790 h 835506"/>
              <a:gd name="T2" fmla="*/ 1473236 w 1692759"/>
              <a:gd name="T3" fmla="*/ 103167 h 835506"/>
              <a:gd name="T4" fmla="*/ 163577 w 1692759"/>
              <a:gd name="T5" fmla="*/ 482104 h 835506"/>
              <a:gd name="T6" fmla="*/ 491766 w 1692759"/>
              <a:gd name="T7" fmla="*/ 704264 h 835506"/>
              <a:gd name="T8" fmla="*/ 1476340 w 1692759"/>
              <a:gd name="T9" fmla="*/ 778316 h 835506"/>
              <a:gd name="T10" fmla="*/ 4101851 w 1692759"/>
              <a:gd name="T11" fmla="*/ 778317 h 835506"/>
              <a:gd name="T12" fmla="*/ 5086421 w 1692759"/>
              <a:gd name="T13" fmla="*/ 852369 h 835506"/>
              <a:gd name="T14" fmla="*/ 5414612 w 1692759"/>
              <a:gd name="T15" fmla="*/ 704264 h 835506"/>
              <a:gd name="T16" fmla="*/ 10337457 w 1692759"/>
              <a:gd name="T17" fmla="*/ 630211 h 835506"/>
              <a:gd name="T18" fmla="*/ 10993827 w 1692759"/>
              <a:gd name="T19" fmla="*/ 333999 h 835506"/>
              <a:gd name="T20" fmla="*/ 9024699 w 1692759"/>
              <a:gd name="T21" fmla="*/ 111841 h 835506"/>
              <a:gd name="T22" fmla="*/ 5414612 w 1692759"/>
              <a:gd name="T23" fmla="*/ 37790 h 835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2759"/>
              <a:gd name="T37" fmla="*/ 0 h 835506"/>
              <a:gd name="T38" fmla="*/ 1692759 w 1692759"/>
              <a:gd name="T39" fmla="*/ 835506 h 8355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2759" h="835506">
                <a:moveTo>
                  <a:pt x="665553" y="36513"/>
                </a:moveTo>
                <a:cubicBezTo>
                  <a:pt x="484578" y="0"/>
                  <a:pt x="328163" y="28130"/>
                  <a:pt x="221333" y="99681"/>
                </a:cubicBezTo>
                <a:cubicBezTo>
                  <a:pt x="114503" y="171232"/>
                  <a:pt x="49150" y="369023"/>
                  <a:pt x="24575" y="465822"/>
                </a:cubicBezTo>
                <a:cubicBezTo>
                  <a:pt x="0" y="562621"/>
                  <a:pt x="41010" y="632777"/>
                  <a:pt x="73881" y="680478"/>
                </a:cubicBezTo>
                <a:cubicBezTo>
                  <a:pt x="106752" y="728179"/>
                  <a:pt x="131405" y="740104"/>
                  <a:pt x="221799" y="752029"/>
                </a:cubicBezTo>
                <a:cubicBezTo>
                  <a:pt x="312193" y="763954"/>
                  <a:pt x="525852" y="740105"/>
                  <a:pt x="616246" y="752030"/>
                </a:cubicBezTo>
                <a:cubicBezTo>
                  <a:pt x="706640" y="763955"/>
                  <a:pt x="731293" y="835506"/>
                  <a:pt x="764164" y="823581"/>
                </a:cubicBezTo>
                <a:cubicBezTo>
                  <a:pt x="797035" y="811656"/>
                  <a:pt x="681988" y="716254"/>
                  <a:pt x="813470" y="680478"/>
                </a:cubicBezTo>
                <a:cubicBezTo>
                  <a:pt x="944952" y="644702"/>
                  <a:pt x="1413359" y="668552"/>
                  <a:pt x="1553059" y="608926"/>
                </a:cubicBezTo>
                <a:cubicBezTo>
                  <a:pt x="1692759" y="549300"/>
                  <a:pt x="1684542" y="406196"/>
                  <a:pt x="1651671" y="322719"/>
                </a:cubicBezTo>
                <a:cubicBezTo>
                  <a:pt x="1618801" y="239242"/>
                  <a:pt x="1495536" y="155765"/>
                  <a:pt x="1355836" y="108064"/>
                </a:cubicBezTo>
                <a:cubicBezTo>
                  <a:pt x="1216136" y="60363"/>
                  <a:pt x="999207" y="10319"/>
                  <a:pt x="813470" y="36513"/>
                </a:cubicBezTo>
              </a:path>
            </a:pathLst>
          </a:custGeom>
          <a:solidFill>
            <a:schemeClr val="bg1"/>
          </a:solidFill>
          <a:ln w="9525" algn="ctr">
            <a:solidFill>
              <a:schemeClr val="tx1"/>
            </a:solidFill>
            <a:round/>
            <a:headEnd/>
            <a:tailEnd/>
          </a:ln>
        </p:spPr>
        <p:txBody>
          <a:bodyPr/>
          <a:lstStyle/>
          <a:p>
            <a:pPr algn="ctr" eaLnBrk="0" hangingPunct="0">
              <a:spcBef>
                <a:spcPct val="50000"/>
              </a:spcBef>
            </a:pPr>
            <a:r>
              <a:rPr lang="it-IT" sz="1600" b="0">
                <a:solidFill>
                  <a:schemeClr val="tx1"/>
                </a:solidFill>
              </a:rPr>
              <a:t>ask and you </a:t>
            </a:r>
            <a:br>
              <a:rPr lang="it-IT" sz="1600" b="0">
                <a:solidFill>
                  <a:schemeClr val="tx1"/>
                </a:solidFill>
              </a:rPr>
            </a:br>
            <a:r>
              <a:rPr lang="it-IT" sz="1600" b="0">
                <a:solidFill>
                  <a:schemeClr val="tx1"/>
                </a:solidFill>
              </a:rPr>
              <a:t>will be promised</a:t>
            </a:r>
            <a:endParaRPr lang="en-GB" sz="1600" b="0" dirty="0">
              <a:solidFill>
                <a:schemeClr val="tx1"/>
              </a:solidFill>
            </a:endParaRPr>
          </a:p>
        </p:txBody>
      </p:sp>
    </p:spTree>
    <p:extLst>
      <p:ext uri="{BB962C8B-B14F-4D97-AF65-F5344CB8AC3E}">
        <p14:creationId xmlns:p14="http://schemas.microsoft.com/office/powerpoint/2010/main" xmlns="" val="36618466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defRPr/>
            </a:pPr>
            <a:r>
              <a:rPr lang="it-IT" dirty="0" err="1" smtClean="0"/>
              <a:t>Convergence</a:t>
            </a:r>
            <a:r>
              <a:rPr lang="it-IT" dirty="0" smtClean="0"/>
              <a:t> and </a:t>
            </a:r>
            <a:r>
              <a:rPr lang="it-IT" dirty="0" err="1" smtClean="0"/>
              <a:t>competitiveness</a:t>
            </a:r>
            <a:r>
              <a:rPr lang="it-IT" dirty="0" smtClean="0"/>
              <a:t> </a:t>
            </a:r>
            <a:r>
              <a:rPr lang="it-IT" dirty="0" err="1" smtClean="0"/>
              <a:t>regions</a:t>
            </a:r>
            <a:endParaRPr lang="it-IT" dirty="0"/>
          </a:p>
        </p:txBody>
      </p:sp>
      <p:grpSp>
        <p:nvGrpSpPr>
          <p:cNvPr id="3" name="Gruppo 11"/>
          <p:cNvGrpSpPr>
            <a:grpSpLocks/>
          </p:cNvGrpSpPr>
          <p:nvPr/>
        </p:nvGrpSpPr>
        <p:grpSpPr bwMode="auto">
          <a:xfrm>
            <a:off x="6084888" y="1412875"/>
            <a:ext cx="2376487" cy="1511301"/>
            <a:chOff x="6804248" y="1988839"/>
            <a:chExt cx="2376264" cy="1511184"/>
          </a:xfrm>
        </p:grpSpPr>
        <p:sp>
          <p:nvSpPr>
            <p:cNvPr id="12323" name="Rettangolo 4"/>
            <p:cNvSpPr>
              <a:spLocks noChangeArrowheads="1"/>
            </p:cNvSpPr>
            <p:nvPr/>
          </p:nvSpPr>
          <p:spPr bwMode="auto">
            <a:xfrm>
              <a:off x="6804248" y="1988839"/>
              <a:ext cx="2376264" cy="1477214"/>
            </a:xfrm>
            <a:prstGeom prst="rect">
              <a:avLst/>
            </a:prstGeom>
            <a:noFill/>
            <a:ln w="9525">
              <a:noFill/>
              <a:miter lim="800000"/>
              <a:headEnd/>
              <a:tailEnd/>
            </a:ln>
          </p:spPr>
          <p:txBody>
            <a:bodyPr>
              <a:spAutoFit/>
            </a:bodyPr>
            <a:lstStyle/>
            <a:p>
              <a:r>
                <a:rPr lang="en-US" dirty="0"/>
                <a:t>    </a:t>
              </a:r>
              <a:r>
                <a:rPr lang="en-US" sz="1200" dirty="0"/>
                <a:t>Convergence Regions</a:t>
              </a:r>
            </a:p>
            <a:p>
              <a:endParaRPr lang="en-US" sz="1200" dirty="0"/>
            </a:p>
            <a:p>
              <a:r>
                <a:rPr lang="en-US" sz="1200" dirty="0"/>
                <a:t>    </a:t>
              </a:r>
              <a:r>
                <a:rPr lang="en-US" sz="1200" dirty="0" smtClean="0"/>
                <a:t>   Phasing-out </a:t>
              </a:r>
              <a:r>
                <a:rPr lang="en-US" sz="1200" dirty="0"/>
                <a:t>Regions</a:t>
              </a:r>
            </a:p>
            <a:p>
              <a:endParaRPr lang="en-US" sz="1200" dirty="0"/>
            </a:p>
            <a:p>
              <a:r>
                <a:rPr lang="en-US" sz="1200" dirty="0"/>
                <a:t>    </a:t>
              </a:r>
              <a:r>
                <a:rPr lang="en-US" sz="1200" dirty="0" smtClean="0"/>
                <a:t>   Phasing-in </a:t>
              </a:r>
              <a:r>
                <a:rPr lang="en-US" sz="1200" dirty="0"/>
                <a:t>Regions</a:t>
              </a:r>
            </a:p>
            <a:p>
              <a:endParaRPr lang="en-US" sz="1200" dirty="0"/>
            </a:p>
            <a:p>
              <a:r>
                <a:rPr lang="en-US" sz="1200" dirty="0"/>
                <a:t>    </a:t>
              </a:r>
              <a:r>
                <a:rPr lang="en-US" sz="1200" dirty="0" smtClean="0"/>
                <a:t>  Competitiveness </a:t>
              </a:r>
              <a:r>
                <a:rPr lang="en-US" sz="1200" dirty="0"/>
                <a:t>Regions</a:t>
              </a:r>
            </a:p>
          </p:txBody>
        </p:sp>
        <p:sp>
          <p:nvSpPr>
            <p:cNvPr id="7" name="Rettangolo 6"/>
            <p:cNvSpPr/>
            <p:nvPr/>
          </p:nvSpPr>
          <p:spPr>
            <a:xfrm>
              <a:off x="6875678" y="2060272"/>
              <a:ext cx="144449" cy="215883"/>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FF0000"/>
                  </a:solidFill>
                </a:ln>
              </a:endParaRPr>
            </a:p>
          </p:txBody>
        </p:sp>
        <p:sp>
          <p:nvSpPr>
            <p:cNvPr id="8" name="Rettangolo 7"/>
            <p:cNvSpPr/>
            <p:nvPr/>
          </p:nvSpPr>
          <p:spPr>
            <a:xfrm>
              <a:off x="6875678" y="2420607"/>
              <a:ext cx="144449" cy="21588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FF0000"/>
                  </a:solidFill>
                </a:ln>
              </a:endParaRPr>
            </a:p>
          </p:txBody>
        </p:sp>
        <p:sp>
          <p:nvSpPr>
            <p:cNvPr id="9" name="Rettangolo 8"/>
            <p:cNvSpPr/>
            <p:nvPr/>
          </p:nvSpPr>
          <p:spPr>
            <a:xfrm>
              <a:off x="6875678" y="2852373"/>
              <a:ext cx="144449" cy="215883"/>
            </a:xfrm>
            <a:prstGeom prst="rect">
              <a:avLst/>
            </a:prstGeom>
            <a:solidFill>
              <a:srgbClr val="12F1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FF0000"/>
                  </a:solidFill>
                </a:ln>
              </a:endParaRPr>
            </a:p>
          </p:txBody>
        </p:sp>
        <p:sp>
          <p:nvSpPr>
            <p:cNvPr id="11" name="Rettangolo 10"/>
            <p:cNvSpPr/>
            <p:nvPr/>
          </p:nvSpPr>
          <p:spPr>
            <a:xfrm>
              <a:off x="6875678" y="3284140"/>
              <a:ext cx="144449" cy="215883"/>
            </a:xfrm>
            <a:prstGeom prst="rect">
              <a:avLst/>
            </a:prstGeom>
            <a:solidFill>
              <a:srgbClr val="030CB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rgbClr val="FF0000"/>
                  </a:solidFill>
                </a:ln>
              </a:endParaRPr>
            </a:p>
          </p:txBody>
        </p:sp>
      </p:grpSp>
      <p:graphicFrame>
        <p:nvGraphicFramePr>
          <p:cNvPr id="14" name="Group 94"/>
          <p:cNvGraphicFramePr>
            <a:graphicFrameLocks noGrp="1"/>
          </p:cNvGraphicFramePr>
          <p:nvPr/>
        </p:nvGraphicFramePr>
        <p:xfrm>
          <a:off x="5724525" y="3429000"/>
          <a:ext cx="3312367" cy="3121025"/>
        </p:xfrm>
        <a:graphic>
          <a:graphicData uri="http://schemas.openxmlformats.org/drawingml/2006/table">
            <a:tbl>
              <a:tblPr/>
              <a:tblGrid>
                <a:gridCol w="873632"/>
                <a:gridCol w="643142"/>
                <a:gridCol w="897797"/>
                <a:gridCol w="897796"/>
              </a:tblGrid>
              <a:tr h="352425">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900" b="1" i="0" u="none" strike="noStrike" cap="none" normalizeH="0" baseline="0" dirty="0" smtClean="0">
                        <a:ln>
                          <a:noFill/>
                        </a:ln>
                        <a:solidFill>
                          <a:srgbClr val="006600"/>
                        </a:solidFill>
                        <a:effectLst/>
                        <a:latin typeface="Arial Narrow"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100" b="1" i="0" u="none" strike="noStrike" cap="none" normalizeH="0" baseline="0" dirty="0" smtClean="0">
                          <a:ln>
                            <a:noFill/>
                          </a:ln>
                          <a:solidFill>
                            <a:srgbClr val="006600"/>
                          </a:solidFill>
                          <a:effectLst/>
                          <a:latin typeface="Arial Narrow" pitchFamily="34" charset="0"/>
                        </a:rPr>
                        <a:t>Regime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100" b="1" i="0" u="none" strike="noStrike" cap="none" normalizeH="0" baseline="0" dirty="0" smtClean="0">
                          <a:ln>
                            <a:noFill/>
                          </a:ln>
                          <a:solidFill>
                            <a:srgbClr val="006600"/>
                          </a:solidFill>
                          <a:effectLst/>
                          <a:latin typeface="Arial Narrow" pitchFamily="34" charset="0"/>
                        </a:rPr>
                        <a:t>Condition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100" b="1" i="0" u="none" strike="noStrike" cap="none" normalizeH="0" baseline="0" dirty="0" smtClean="0">
                          <a:ln>
                            <a:noFill/>
                          </a:ln>
                          <a:solidFill>
                            <a:srgbClr val="006600"/>
                          </a:solidFill>
                          <a:effectLst/>
                          <a:latin typeface="Arial Narrow" pitchFamily="34" charset="0"/>
                        </a:rPr>
                        <a:t>Condition 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000" b="1" i="0" u="none" strike="noStrike" cap="none" normalizeH="0" baseline="0" dirty="0" smtClean="0">
                          <a:ln>
                            <a:noFill/>
                          </a:ln>
                          <a:solidFill>
                            <a:srgbClr val="006600"/>
                          </a:solidFill>
                          <a:effectLst/>
                          <a:latin typeface="Arial Narrow" pitchFamily="34" charset="0"/>
                        </a:rPr>
                        <a:t>Convergence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200" b="0" i="0" u="none" strike="noStrike" cap="none" normalizeH="0" baseline="0" dirty="0" smtClean="0">
                          <a:ln>
                            <a:noFill/>
                          </a:ln>
                          <a:solidFill>
                            <a:srgbClr val="006600"/>
                          </a:solidFill>
                          <a:effectLst/>
                          <a:latin typeface="Arial Narrow" pitchFamily="34" charset="0"/>
                        </a:rPr>
                        <a:t>Normal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&lt; 0,75  </a:t>
                      </a: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ue-27</a:t>
                      </a:r>
                      <a:r>
                        <a:rPr kumimoji="0" lang="it-IT" sz="1100" b="0" i="0" u="none" strike="noStrike" cap="none" normalizeH="0" baseline="0" dirty="0" smtClean="0">
                          <a:ln>
                            <a:noFill/>
                          </a:ln>
                          <a:solidFill>
                            <a:schemeClr val="tx1"/>
                          </a:solidFill>
                          <a:effectLst/>
                          <a:latin typeface="Arial Narrow" pitchFamily="34" charset="0"/>
                        </a:rPr>
                        <a:t/>
                      </a:r>
                      <a:br>
                        <a:rPr kumimoji="0" lang="it-IT" sz="1100" b="0" i="0" u="none" strike="noStrike" cap="none" normalizeH="0" baseline="0" dirty="0" smtClean="0">
                          <a:ln>
                            <a:noFill/>
                          </a:ln>
                          <a:solidFill>
                            <a:schemeClr val="tx1"/>
                          </a:solidFill>
                          <a:effectLst/>
                          <a:latin typeface="Arial Narrow" pitchFamily="34" charset="0"/>
                        </a:rPr>
                      </a:br>
                      <a:endParaRPr kumimoji="0" lang="it-IT" sz="1100" b="0" i="0" u="none" strike="noStrike" cap="none" normalizeH="0" baseline="-2500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11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200" b="0" i="0" u="none" strike="noStrike" cap="none" normalizeH="0" baseline="0" dirty="0" smtClean="0">
                          <a:ln>
                            <a:noFill/>
                          </a:ln>
                          <a:solidFill>
                            <a:srgbClr val="006600"/>
                          </a:solidFill>
                          <a:effectLst/>
                          <a:latin typeface="Arial Narrow" pitchFamily="34" charset="0"/>
                        </a:rPr>
                        <a:t>Phasing </a:t>
                      </a:r>
                      <a:br>
                        <a:rPr kumimoji="0" lang="it-IT" sz="1200" b="0" i="0" u="none" strike="noStrike" cap="none" normalizeH="0" baseline="0" dirty="0" smtClean="0">
                          <a:ln>
                            <a:noFill/>
                          </a:ln>
                          <a:solidFill>
                            <a:srgbClr val="006600"/>
                          </a:solidFill>
                          <a:effectLst/>
                          <a:latin typeface="Arial Narrow" pitchFamily="34" charset="0"/>
                        </a:rPr>
                      </a:br>
                      <a:r>
                        <a:rPr kumimoji="0" lang="it-IT" sz="1200" b="0" i="0" u="none" strike="noStrike" cap="none" normalizeH="0" baseline="0" dirty="0" smtClean="0">
                          <a:ln>
                            <a:noFill/>
                          </a:ln>
                          <a:solidFill>
                            <a:srgbClr val="006600"/>
                          </a:solidFill>
                          <a:effectLst/>
                          <a:latin typeface="Arial Narrow" pitchFamily="34" charset="0"/>
                        </a:rPr>
                        <a:t>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&gt;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UE-27</a:t>
                      </a:r>
                      <a:br>
                        <a:rPr kumimoji="0" lang="it-IT" sz="1100" b="0" i="0" u="none" strike="noStrike" cap="none" normalizeH="0" baseline="-25000" dirty="0" smtClean="0">
                          <a:ln>
                            <a:noFill/>
                          </a:ln>
                          <a:solidFill>
                            <a:schemeClr val="tx1"/>
                          </a:solidFill>
                          <a:effectLst/>
                          <a:latin typeface="Arial Narrow" pitchFamily="34" charset="0"/>
                        </a:rPr>
                      </a:br>
                      <a:endParaRPr kumimoji="0" lang="it-IT" sz="1100" b="0" i="0" u="none" strike="noStrike" cap="none" normalizeH="0" baseline="-2500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&lt;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UE-15</a:t>
                      </a:r>
                      <a:br>
                        <a:rPr kumimoji="0" lang="it-IT" sz="1100" b="0" i="0" u="none" strike="noStrike" cap="none" normalizeH="0" baseline="-25000" dirty="0" smtClean="0">
                          <a:ln>
                            <a:noFill/>
                          </a:ln>
                          <a:solidFill>
                            <a:schemeClr val="tx1"/>
                          </a:solidFill>
                          <a:effectLst/>
                          <a:latin typeface="Arial Narrow" pitchFamily="34" charset="0"/>
                        </a:rPr>
                      </a:br>
                      <a:endParaRPr kumimoji="0" lang="it-IT" sz="1100" b="0" i="0" u="none" strike="noStrike" cap="none" normalizeH="0" baseline="-2500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000" b="1" i="0" u="none" strike="noStrike" cap="none" normalizeH="0" baseline="0" dirty="0" smtClean="0">
                          <a:ln>
                            <a:noFill/>
                          </a:ln>
                          <a:solidFill>
                            <a:srgbClr val="006600"/>
                          </a:solidFill>
                          <a:effectLst/>
                          <a:latin typeface="Arial Narrow" pitchFamily="34" charset="0"/>
                        </a:rPr>
                        <a:t>Compet. </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000" b="1" i="0" u="none" strike="noStrike" cap="none" normalizeH="0" baseline="0" dirty="0" smtClean="0">
                          <a:ln>
                            <a:noFill/>
                          </a:ln>
                          <a:solidFill>
                            <a:srgbClr val="006600"/>
                          </a:solidFill>
                          <a:effectLst/>
                          <a:latin typeface="Arial Narrow" pitchFamily="34" charset="0"/>
                        </a:rPr>
                        <a:t>and employment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200" b="0" i="0" u="none" strike="noStrike" cap="none" normalizeH="0" baseline="0" dirty="0" err="1" smtClean="0">
                          <a:ln>
                            <a:noFill/>
                          </a:ln>
                          <a:solidFill>
                            <a:srgbClr val="006600"/>
                          </a:solidFill>
                          <a:effectLst/>
                          <a:latin typeface="Arial Narrow" pitchFamily="34" charset="0"/>
                        </a:rPr>
                        <a:t>Normal</a:t>
                      </a:r>
                      <a:endParaRPr kumimoji="0" lang="it-IT" sz="1200" b="0" i="0" u="none" strike="noStrike" cap="none" normalizeH="0" baseline="0" dirty="0" smtClean="0">
                        <a:ln>
                          <a:noFill/>
                        </a:ln>
                        <a:solidFill>
                          <a:srgbClr val="0066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&gt;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&gt;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200" b="0" i="0" u="none" strike="noStrike" cap="none" normalizeH="0" baseline="0" dirty="0" smtClean="0">
                          <a:ln>
                            <a:noFill/>
                          </a:ln>
                          <a:solidFill>
                            <a:srgbClr val="006600"/>
                          </a:solidFill>
                          <a:effectLst/>
                          <a:latin typeface="Arial Narrow" pitchFamily="34" charset="0"/>
                        </a:rPr>
                        <a:t>Phasing </a:t>
                      </a:r>
                      <a:br>
                        <a:rPr kumimoji="0" lang="it-IT" sz="1200" b="0" i="0" u="none" strike="noStrike" cap="none" normalizeH="0" baseline="0" dirty="0" smtClean="0">
                          <a:ln>
                            <a:noFill/>
                          </a:ln>
                          <a:solidFill>
                            <a:srgbClr val="006600"/>
                          </a:solidFill>
                          <a:effectLst/>
                          <a:latin typeface="Arial Narrow" pitchFamily="34" charset="0"/>
                        </a:rPr>
                      </a:br>
                      <a:r>
                        <a:rPr kumimoji="0" lang="it-IT" sz="1200" b="0" i="0" u="none" strike="noStrike" cap="none" normalizeH="0" baseline="0" dirty="0" smtClean="0">
                          <a:ln>
                            <a:noFill/>
                          </a:ln>
                          <a:solidFill>
                            <a:srgbClr val="006600"/>
                          </a:solidFill>
                          <a:effectLst/>
                          <a:latin typeface="Arial Narrow" pitchFamily="34" charset="0"/>
                        </a:rPr>
                        <a:t>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&gt;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UE-27</a:t>
                      </a:r>
                      <a:endParaRPr kumimoji="0" lang="it-IT"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it-IT" sz="1100" b="0" i="0" u="none" strike="noStrike" cap="none" normalizeH="0" baseline="0" dirty="0" smtClean="0">
                          <a:ln>
                            <a:noFill/>
                          </a:ln>
                          <a:solidFill>
                            <a:schemeClr val="tx1"/>
                          </a:solidFill>
                          <a:effectLst/>
                          <a:latin typeface="Arial Narrow" pitchFamily="34" charset="0"/>
                        </a:rPr>
                        <a:t>Agenda 2000</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a:t>
                      </a:r>
                      <a:r>
                        <a:rPr lang="it-IT" sz="1100" dirty="0" err="1" smtClean="0">
                          <a:solidFill>
                            <a:schemeClr val="tx1"/>
                          </a:solidFill>
                        </a:rPr>
                        <a:t>In</a:t>
                      </a:r>
                      <a:r>
                        <a:rPr kumimoji="0" lang="it-IT" sz="1100" b="0" i="0" u="none" strike="noStrike" cap="none" normalizeH="0" baseline="-25000" dirty="0" err="1" smtClean="0">
                          <a:ln>
                            <a:noFill/>
                          </a:ln>
                          <a:solidFill>
                            <a:schemeClr val="tx1"/>
                          </a:solidFill>
                          <a:effectLst/>
                          <a:latin typeface="Arial Narrow" pitchFamily="34" charset="0"/>
                        </a:rPr>
                        <a:t>REG</a:t>
                      </a:r>
                      <a:r>
                        <a:rPr kumimoji="0" lang="it-IT" sz="1100" b="0" i="0" u="none" strike="noStrike" cap="none" normalizeH="0" baseline="-25000" dirty="0" smtClean="0">
                          <a:ln>
                            <a:noFill/>
                          </a:ln>
                          <a:solidFill>
                            <a:schemeClr val="tx1"/>
                          </a:solidFill>
                          <a:effectLst/>
                          <a:latin typeface="Arial Narrow" pitchFamily="34" charset="0"/>
                        </a:rPr>
                        <a:t/>
                      </a:r>
                      <a:br>
                        <a:rPr kumimoji="0" lang="it-IT" sz="1100" b="0" i="0" u="none" strike="noStrike" cap="none" normalizeH="0" baseline="-25000" dirty="0" smtClean="0">
                          <a:ln>
                            <a:noFill/>
                          </a:ln>
                          <a:solidFill>
                            <a:schemeClr val="tx1"/>
                          </a:solidFill>
                          <a:effectLst/>
                          <a:latin typeface="Arial Narrow" pitchFamily="34" charset="0"/>
                        </a:rPr>
                      </a:br>
                      <a:r>
                        <a:rPr kumimoji="0" lang="it-IT" sz="1100" b="0" i="0" u="none" strike="noStrike" cap="none" normalizeH="0" baseline="0" dirty="0" smtClean="0">
                          <a:ln>
                            <a:noFill/>
                          </a:ln>
                          <a:solidFill>
                            <a:schemeClr val="tx1"/>
                          </a:solidFill>
                          <a:effectLst/>
                          <a:latin typeface="Arial Narrow" pitchFamily="34" charset="0"/>
                        </a:rPr>
                        <a:t>&lt; 0,75 </a:t>
                      </a:r>
                      <a:br>
                        <a:rPr kumimoji="0" lang="it-IT" sz="1100" b="0" i="0" u="none" strike="noStrike" cap="none" normalizeH="0" baseline="0" dirty="0" smtClean="0">
                          <a:ln>
                            <a:noFill/>
                          </a:ln>
                          <a:solidFill>
                            <a:schemeClr val="tx1"/>
                          </a:solidFill>
                          <a:effectLst/>
                          <a:latin typeface="Arial Narrow" pitchFamily="34" charset="0"/>
                        </a:rPr>
                      </a:br>
                      <a:r>
                        <a:rPr lang="it-IT" sz="1100" dirty="0" err="1" smtClean="0">
                          <a:solidFill>
                            <a:schemeClr val="tx1"/>
                          </a:solidFill>
                        </a:rPr>
                        <a:t>Gdp</a:t>
                      </a:r>
                      <a:r>
                        <a:rPr lang="it-IT" sz="1100" dirty="0" smtClean="0">
                          <a:solidFill>
                            <a:schemeClr val="tx1"/>
                          </a:solidFill>
                        </a:rPr>
                        <a:t>/In</a:t>
                      </a:r>
                      <a:r>
                        <a:rPr kumimoji="0" lang="it-IT" sz="1100" b="0" i="0" u="none" strike="noStrike" cap="none" normalizeH="0" baseline="-25000" dirty="0" smtClean="0">
                          <a:ln>
                            <a:noFill/>
                          </a:ln>
                          <a:solidFill>
                            <a:schemeClr val="tx1"/>
                          </a:solidFill>
                          <a:effectLst/>
                          <a:latin typeface="Arial Narrow" pitchFamily="34" charset="0"/>
                        </a:rPr>
                        <a:t>UE-15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Rettangolo 12"/>
          <p:cNvSpPr/>
          <p:nvPr/>
        </p:nvSpPr>
        <p:spPr>
          <a:xfrm>
            <a:off x="2286000" y="2413338"/>
            <a:ext cx="4572000" cy="2031325"/>
          </a:xfrm>
          <a:prstGeom prst="rect">
            <a:avLst/>
          </a:prstGeom>
        </p:spPr>
        <p:txBody>
          <a:bodyPr>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1028" name="Picture 4"/>
          <p:cNvPicPr>
            <a:picLocks noChangeAspect="1" noChangeArrowheads="1"/>
          </p:cNvPicPr>
          <p:nvPr/>
        </p:nvPicPr>
        <p:blipFill>
          <a:blip r:embed="rId3" cstate="print"/>
          <a:srcRect/>
          <a:stretch>
            <a:fillRect/>
          </a:stretch>
        </p:blipFill>
        <p:spPr bwMode="auto">
          <a:xfrm>
            <a:off x="878261" y="1628800"/>
            <a:ext cx="4661544" cy="45672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numero diapositiva 4"/>
          <p:cNvSpPr>
            <a:spLocks noGrp="1"/>
          </p:cNvSpPr>
          <p:nvPr>
            <p:ph type="sldNum" sz="quarter" idx="11"/>
          </p:nvPr>
        </p:nvSpPr>
        <p:spPr/>
        <p:txBody>
          <a:bodyPr/>
          <a:lstStyle/>
          <a:p>
            <a:pPr>
              <a:defRPr/>
            </a:pPr>
            <a:fld id="{4C806C29-089C-4F85-9DD7-4534CB59DB6F}" type="slidenum">
              <a:rPr lang="it-IT"/>
              <a:pPr>
                <a:defRPr/>
              </a:pPr>
              <a:t>11</a:t>
            </a:fld>
            <a:endParaRPr lang="it-IT"/>
          </a:p>
        </p:txBody>
      </p:sp>
      <p:sp>
        <p:nvSpPr>
          <p:cNvPr id="12292" name="Rectangle 2"/>
          <p:cNvSpPr>
            <a:spLocks noGrp="1" noChangeArrowheads="1"/>
          </p:cNvSpPr>
          <p:nvPr>
            <p:ph type="title"/>
          </p:nvPr>
        </p:nvSpPr>
        <p:spPr>
          <a:xfrm>
            <a:off x="1186309" y="260648"/>
            <a:ext cx="7850187" cy="719137"/>
          </a:xfrm>
        </p:spPr>
        <p:txBody>
          <a:bodyPr/>
          <a:lstStyle/>
          <a:p>
            <a:pPr eaLnBrk="1" hangingPunct="1">
              <a:defRPr/>
            </a:pPr>
            <a:r>
              <a:rPr lang="it-IT" dirty="0" smtClean="0"/>
              <a:t>The </a:t>
            </a:r>
            <a:r>
              <a:rPr lang="it-IT" dirty="0" err="1" smtClean="0"/>
              <a:t>allocation</a:t>
            </a:r>
            <a:r>
              <a:rPr lang="it-IT" dirty="0" smtClean="0"/>
              <a:t> </a:t>
            </a:r>
            <a:r>
              <a:rPr lang="it-IT" dirty="0" err="1" smtClean="0"/>
              <a:t>of</a:t>
            </a:r>
            <a:r>
              <a:rPr lang="it-IT" dirty="0" smtClean="0"/>
              <a:t> RD </a:t>
            </a:r>
            <a:r>
              <a:rPr lang="it-IT" dirty="0" err="1" smtClean="0"/>
              <a:t>funds</a:t>
            </a:r>
            <a:r>
              <a:rPr lang="it-IT" dirty="0" smtClean="0"/>
              <a:t> </a:t>
            </a:r>
          </a:p>
        </p:txBody>
      </p:sp>
      <p:graphicFrame>
        <p:nvGraphicFramePr>
          <p:cNvPr id="10" name="Segnaposto tabella 9"/>
          <p:cNvGraphicFramePr>
            <a:graphicFrameLocks noGrp="1"/>
          </p:cNvGraphicFramePr>
          <p:nvPr>
            <p:ph type="tbl" idx="1"/>
          </p:nvPr>
        </p:nvGraphicFramePr>
        <p:xfrm>
          <a:off x="860899" y="1556792"/>
          <a:ext cx="8247605" cy="2520279"/>
        </p:xfrm>
        <a:graphic>
          <a:graphicData uri="http://schemas.openxmlformats.org/drawingml/2006/table">
            <a:tbl>
              <a:tblPr/>
              <a:tblGrid>
                <a:gridCol w="1544373"/>
                <a:gridCol w="837904"/>
                <a:gridCol w="837904"/>
                <a:gridCol w="837904"/>
                <a:gridCol w="837904"/>
                <a:gridCol w="837904"/>
                <a:gridCol w="837904"/>
                <a:gridCol w="837904"/>
                <a:gridCol w="837904"/>
              </a:tblGrid>
              <a:tr h="560062">
                <a:tc rowSpan="2">
                  <a:txBody>
                    <a:bodyPr/>
                    <a:lstStyle/>
                    <a:p>
                      <a:pPr algn="ctr" fontAlgn="ctr"/>
                      <a:r>
                        <a:rPr lang="it-IT" sz="1400" b="0" i="0" u="none" strike="noStrike" dirty="0" smtClean="0">
                          <a:solidFill>
                            <a:srgbClr val="000000"/>
                          </a:solidFill>
                          <a:latin typeface="Arial"/>
                        </a:rPr>
                        <a:t>Aggregate </a:t>
                      </a:r>
                    </a:p>
                    <a:p>
                      <a:pPr algn="ctr" fontAlgn="ctr"/>
                      <a:r>
                        <a:rPr lang="it-IT" sz="1400" b="0" i="0" u="none" strike="noStrike" dirty="0" err="1" smtClean="0">
                          <a:solidFill>
                            <a:srgbClr val="000000"/>
                          </a:solidFill>
                          <a:latin typeface="Arial"/>
                        </a:rPr>
                        <a:t>of</a:t>
                      </a:r>
                      <a:r>
                        <a:rPr lang="it-IT" sz="1400" b="0" i="0" u="none" strike="noStrike" dirty="0" smtClean="0">
                          <a:solidFill>
                            <a:srgbClr val="000000"/>
                          </a:solidFill>
                          <a:latin typeface="Arial"/>
                        </a:rPr>
                        <a:t> </a:t>
                      </a:r>
                      <a:r>
                        <a:rPr lang="it-IT" sz="1400" b="0" i="0" u="none" strike="noStrike" dirty="0">
                          <a:solidFill>
                            <a:srgbClr val="000000"/>
                          </a:solidFill>
                          <a:latin typeface="Arial"/>
                        </a:rPr>
                        <a:t>MSs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400" b="0" i="0" u="none" strike="noStrike" dirty="0">
                          <a:solidFill>
                            <a:srgbClr val="000000"/>
                          </a:solidFill>
                          <a:latin typeface="Arial"/>
                        </a:rPr>
                        <a:t>2007-13 Total FEASR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it-IT" sz="1400" b="0" i="0" u="none" strike="noStrike" dirty="0" smtClean="0">
                          <a:solidFill>
                            <a:srgbClr val="000000"/>
                          </a:solidFill>
                          <a:latin typeface="Arial"/>
                        </a:rPr>
                        <a:t>RDP/AWU</a:t>
                      </a:r>
                    </a:p>
                    <a:p>
                      <a:pPr algn="ctr" fontAlgn="ctr"/>
                      <a:r>
                        <a:rPr lang="it-IT" sz="1400" b="0" i="0" u="none" strike="noStrike" dirty="0" smtClean="0">
                          <a:solidFill>
                            <a:srgbClr val="000000"/>
                          </a:solidFill>
                          <a:latin typeface="Arial"/>
                        </a:rPr>
                        <a:t>per </a:t>
                      </a:r>
                      <a:r>
                        <a:rPr lang="it-IT" sz="1400" b="0" i="0" u="none" strike="noStrike" dirty="0" err="1" smtClean="0">
                          <a:solidFill>
                            <a:srgbClr val="000000"/>
                          </a:solidFill>
                          <a:latin typeface="Arial"/>
                        </a:rPr>
                        <a:t>year</a:t>
                      </a:r>
                      <a:endParaRPr lang="it-IT" sz="14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it-IT" sz="1400" b="0" i="0" u="none" strike="noStrike" dirty="0" smtClean="0">
                          <a:solidFill>
                            <a:srgbClr val="000000"/>
                          </a:solidFill>
                          <a:latin typeface="Arial"/>
                        </a:rPr>
                        <a:t>RDP/UAA</a:t>
                      </a:r>
                    </a:p>
                    <a:p>
                      <a:pPr marL="0" marR="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latin typeface="Arial"/>
                        </a:rPr>
                        <a:t>per </a:t>
                      </a:r>
                      <a:r>
                        <a:rPr lang="it-IT" sz="1400" b="0" i="0" u="none" strike="noStrike" dirty="0" err="1" smtClean="0">
                          <a:solidFill>
                            <a:srgbClr val="000000"/>
                          </a:solidFill>
                          <a:latin typeface="Arial"/>
                        </a:rPr>
                        <a:t>year</a:t>
                      </a:r>
                      <a:endParaRPr lang="it-IT" sz="1400" b="0"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it-IT" sz="1400" b="0" i="0" u="none" strike="noStrike" dirty="0">
                          <a:solidFill>
                            <a:srgbClr val="000000"/>
                          </a:solidFill>
                          <a:latin typeface="Arial"/>
                        </a:rPr>
                        <a:t>RDP/</a:t>
                      </a:r>
                      <a:r>
                        <a:rPr lang="it-IT" sz="1400" b="0" i="0" u="none" strike="noStrike" dirty="0" err="1">
                          <a:solidFill>
                            <a:srgbClr val="000000"/>
                          </a:solidFill>
                          <a:latin typeface="Arial"/>
                        </a:rPr>
                        <a:t>Val</a:t>
                      </a:r>
                      <a:r>
                        <a:rPr lang="it-IT" sz="1400" b="0" i="0" u="none" strike="noStrike" dirty="0">
                          <a:solidFill>
                            <a:srgbClr val="000000"/>
                          </a:solidFill>
                          <a:latin typeface="Arial"/>
                        </a:rPr>
                        <a:t> </a:t>
                      </a:r>
                      <a:r>
                        <a:rPr lang="it-IT" sz="1400" b="0" i="0" u="none" strike="noStrike" dirty="0" err="1" smtClean="0">
                          <a:solidFill>
                            <a:srgbClr val="000000"/>
                          </a:solidFill>
                          <a:latin typeface="Arial"/>
                        </a:rPr>
                        <a:t>Add</a:t>
                      </a:r>
                      <a:endParaRPr lang="it-IT" sz="1400" b="0" i="0" u="none" strike="noStrike" dirty="0" smtClean="0">
                        <a:solidFill>
                          <a:srgbClr val="000000"/>
                        </a:solidFill>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smtClean="0">
                          <a:solidFill>
                            <a:srgbClr val="000000"/>
                          </a:solidFill>
                          <a:latin typeface="Arial"/>
                        </a:rPr>
                        <a:t>per </a:t>
                      </a:r>
                      <a:r>
                        <a:rPr lang="it-IT" sz="1400" b="0" i="0" u="none" strike="noStrike" dirty="0" err="1" smtClean="0">
                          <a:solidFill>
                            <a:srgbClr val="000000"/>
                          </a:solidFill>
                          <a:latin typeface="Arial"/>
                        </a:rPr>
                        <a:t>year</a:t>
                      </a:r>
                      <a:endParaRPr lang="it-IT" sz="1400" b="0" i="0" u="none" strike="noStrike" dirty="0" smtClean="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80031">
                <a:tc vMerge="1">
                  <a:txBody>
                    <a:bodyPr/>
                    <a:lstStyle/>
                    <a:p>
                      <a:endParaRPr lang="en-GB"/>
                    </a:p>
                  </a:txBody>
                  <a:tcPr/>
                </a:tc>
                <a:tc>
                  <a:txBody>
                    <a:bodyPr/>
                    <a:lstStyle/>
                    <a:p>
                      <a:pPr algn="ctr" fontAlgn="ctr"/>
                      <a:r>
                        <a:rPr lang="it-IT" sz="1400" b="0" i="0" u="none" strike="noStrike" dirty="0">
                          <a:solidFill>
                            <a:srgbClr val="000000"/>
                          </a:solidFill>
                          <a:latin typeface="Arial"/>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latin typeface="Arial"/>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31">
                <a:tc>
                  <a:txBody>
                    <a:bodyPr/>
                    <a:lstStyle/>
                    <a:p>
                      <a:pPr algn="l" fontAlgn="b"/>
                      <a:r>
                        <a:rPr lang="it-IT" sz="1400" b="0" i="0" u="none" strike="noStrike" dirty="0">
                          <a:solidFill>
                            <a:srgbClr val="000000"/>
                          </a:solidFill>
                          <a:latin typeface="Arial"/>
                        </a:rPr>
                        <a:t>EU-15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200" b="0" i="0" u="none" strike="noStrike" dirty="0" smtClean="0">
                          <a:solidFill>
                            <a:srgbClr val="000000"/>
                          </a:solidFill>
                          <a:latin typeface="Comic Sans MS" pitchFamily="66" charset="0"/>
                        </a:rPr>
                        <a:t>105,845</a:t>
                      </a:r>
                      <a:endParaRPr lang="it-IT" sz="1200" b="0" i="0" u="none" strike="noStrike" dirty="0">
                        <a:solidFill>
                          <a:srgbClr val="000000"/>
                        </a:solidFill>
                        <a:latin typeface="Comic Sans MS" pitchFamily="66" charset="0"/>
                      </a:endParaRP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a:solidFill>
                            <a:srgbClr val="000000"/>
                          </a:solidFill>
                          <a:latin typeface="Comic Sans MS" pitchFamily="66" charset="0"/>
                        </a:rPr>
                        <a:t>69</a:t>
                      </a: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a:solidFill>
                            <a:srgbClr val="000000"/>
                          </a:solidFill>
                          <a:latin typeface="Comic Sans MS" pitchFamily="66" charset="0"/>
                        </a:rPr>
                        <a:t>121</a:t>
                      </a: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a:solidFill>
                            <a:srgbClr val="000000"/>
                          </a:solidFill>
                          <a:latin typeface="Comic Sans MS" pitchFamily="66" charset="0"/>
                        </a:rPr>
                        <a:t>95</a:t>
                      </a: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smtClean="0">
                          <a:solidFill>
                            <a:srgbClr val="000000"/>
                          </a:solidFill>
                          <a:latin typeface="Comic Sans MS" pitchFamily="66" charset="0"/>
                        </a:rPr>
                        <a:t>2,666</a:t>
                      </a:r>
                      <a:endParaRPr lang="it-IT" sz="1200" b="0" i="0" u="none" strike="noStrike" dirty="0">
                        <a:solidFill>
                          <a:srgbClr val="000000"/>
                        </a:solidFill>
                        <a:latin typeface="Comic Sans MS" pitchFamily="66" charset="0"/>
                      </a:endParaRP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a:solidFill>
                            <a:srgbClr val="000000"/>
                          </a:solidFill>
                          <a:latin typeface="Comic Sans MS" pitchFamily="66" charset="0"/>
                        </a:rPr>
                        <a:t>141</a:t>
                      </a: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smtClean="0">
                          <a:solidFill>
                            <a:srgbClr val="000000"/>
                          </a:solidFill>
                          <a:latin typeface="Comic Sans MS" pitchFamily="66" charset="0"/>
                        </a:rPr>
                        <a:t>17.2</a:t>
                      </a:r>
                      <a:endParaRPr lang="it-IT" sz="1200" b="0" i="0" u="none" strike="noStrike" dirty="0">
                        <a:solidFill>
                          <a:srgbClr val="000000"/>
                        </a:solidFill>
                        <a:latin typeface="Comic Sans MS" pitchFamily="66" charset="0"/>
                      </a:endParaRP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it-IT" sz="1200" b="0" i="0" u="none" strike="noStrike" dirty="0">
                          <a:solidFill>
                            <a:srgbClr val="000000"/>
                          </a:solidFill>
                          <a:latin typeface="Comic Sans MS" pitchFamily="66" charset="0"/>
                        </a:rPr>
                        <a:t>81</a:t>
                      </a:r>
                    </a:p>
                  </a:txBody>
                  <a:tcPr marL="9525" marR="36000" marT="9525" marB="0" anchor="b">
                    <a:lnL>
                      <a:noFill/>
                    </a:lnL>
                    <a:lnR>
                      <a:noFill/>
                    </a:lnR>
                    <a:lnT w="6350" cap="flat" cmpd="sng" algn="ctr">
                      <a:solidFill>
                        <a:srgbClr val="000000"/>
                      </a:solidFill>
                      <a:prstDash val="solid"/>
                      <a:round/>
                      <a:headEnd type="none" w="med" len="med"/>
                      <a:tailEnd type="none" w="med" len="med"/>
                    </a:lnT>
                    <a:lnB>
                      <a:noFill/>
                    </a:lnB>
                    <a:noFill/>
                  </a:tcPr>
                </a:tc>
              </a:tr>
              <a:tr h="280031">
                <a:tc>
                  <a:txBody>
                    <a:bodyPr/>
                    <a:lstStyle/>
                    <a:p>
                      <a:pPr algn="l" fontAlgn="b"/>
                      <a:r>
                        <a:rPr lang="it-IT" sz="1400" b="0" i="0" u="none" strike="noStrike" dirty="0">
                          <a:solidFill>
                            <a:srgbClr val="000000"/>
                          </a:solidFill>
                          <a:latin typeface="Arial"/>
                        </a:rPr>
                        <a:t>- North</a:t>
                      </a:r>
                    </a:p>
                  </a:txBody>
                  <a:tcPr marL="9525" marR="9525" marT="9525" marB="0" anchor="b">
                    <a:lnL>
                      <a:noFill/>
                    </a:lnL>
                    <a:lnR>
                      <a:noFill/>
                    </a:lnR>
                    <a:lnT>
                      <a:noFill/>
                    </a:lnT>
                    <a:lnB>
                      <a:noFill/>
                    </a:lnB>
                  </a:tcPr>
                </a:tc>
                <a:tc>
                  <a:txBody>
                    <a:bodyPr/>
                    <a:lstStyle/>
                    <a:p>
                      <a:pPr algn="r" fontAlgn="b"/>
                      <a:r>
                        <a:rPr lang="it-IT" sz="1200" b="0" i="1" u="none" strike="noStrike" dirty="0" smtClean="0">
                          <a:solidFill>
                            <a:srgbClr val="000000"/>
                          </a:solidFill>
                          <a:latin typeface="Comic Sans MS" pitchFamily="66" charset="0"/>
                        </a:rPr>
                        <a:t>23,948</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16</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121</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94</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5,012</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266</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42.6</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200</a:t>
                      </a:r>
                    </a:p>
                  </a:txBody>
                  <a:tcPr marL="9525" marR="36000" marT="9525" marB="0" anchor="b">
                    <a:lnL>
                      <a:noFill/>
                    </a:lnL>
                    <a:lnR>
                      <a:noFill/>
                    </a:lnR>
                    <a:lnT>
                      <a:noFill/>
                    </a:lnT>
                    <a:lnB>
                      <a:noFill/>
                    </a:lnB>
                    <a:noFill/>
                  </a:tcPr>
                </a:tc>
              </a:tr>
              <a:tr h="280031">
                <a:tc>
                  <a:txBody>
                    <a:bodyPr/>
                    <a:lstStyle/>
                    <a:p>
                      <a:pPr algn="l" fontAlgn="b"/>
                      <a:r>
                        <a:rPr lang="it-IT" sz="1400" b="0" i="0" u="none" strike="noStrike" dirty="0">
                          <a:solidFill>
                            <a:srgbClr val="000000"/>
                          </a:solidFill>
                          <a:latin typeface="Arial"/>
                        </a:rPr>
                        <a:t>- Center</a:t>
                      </a:r>
                    </a:p>
                  </a:txBody>
                  <a:tcPr marL="9525" marR="9525" marT="9525" marB="0" anchor="b">
                    <a:lnL>
                      <a:noFill/>
                    </a:lnL>
                    <a:lnR>
                      <a:noFill/>
                    </a:lnR>
                    <a:lnT>
                      <a:noFill/>
                    </a:lnT>
                    <a:lnB>
                      <a:noFill/>
                    </a:lnB>
                  </a:tcPr>
                </a:tc>
                <a:tc>
                  <a:txBody>
                    <a:bodyPr/>
                    <a:lstStyle/>
                    <a:p>
                      <a:pPr algn="r" fontAlgn="b"/>
                      <a:r>
                        <a:rPr lang="it-IT" sz="1200" b="0" i="1" u="none" strike="noStrike" smtClean="0">
                          <a:solidFill>
                            <a:srgbClr val="000000"/>
                          </a:solidFill>
                          <a:latin typeface="Comic Sans MS" pitchFamily="66" charset="0"/>
                        </a:rPr>
                        <a:t>37,875</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a:solidFill>
                            <a:srgbClr val="000000"/>
                          </a:solidFill>
                          <a:latin typeface="Comic Sans MS" pitchFamily="66" charset="0"/>
                        </a:rPr>
                        <a:t>25</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106</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83</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2,987</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158</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14.3</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67</a:t>
                      </a:r>
                    </a:p>
                  </a:txBody>
                  <a:tcPr marL="9525" marR="36000" marT="9525" marB="0" anchor="b">
                    <a:lnL>
                      <a:noFill/>
                    </a:lnL>
                    <a:lnR>
                      <a:noFill/>
                    </a:lnR>
                    <a:lnT>
                      <a:noFill/>
                    </a:lnT>
                    <a:lnB>
                      <a:noFill/>
                    </a:lnB>
                    <a:noFill/>
                  </a:tcPr>
                </a:tc>
              </a:tr>
              <a:tr h="280031">
                <a:tc>
                  <a:txBody>
                    <a:bodyPr/>
                    <a:lstStyle/>
                    <a:p>
                      <a:pPr algn="l" fontAlgn="b"/>
                      <a:r>
                        <a:rPr lang="it-IT" sz="1400" b="0" i="0" u="none" strike="noStrike" dirty="0">
                          <a:solidFill>
                            <a:srgbClr val="000000"/>
                          </a:solidFill>
                          <a:latin typeface="Arial"/>
                        </a:rPr>
                        <a:t>- South</a:t>
                      </a:r>
                    </a:p>
                  </a:txBody>
                  <a:tcPr marL="9525" marR="9525" marT="9525" marB="0" anchor="b">
                    <a:lnL>
                      <a:noFill/>
                    </a:lnL>
                    <a:lnR>
                      <a:noFill/>
                    </a:lnR>
                    <a:lnT>
                      <a:noFill/>
                    </a:lnT>
                    <a:lnB>
                      <a:noFill/>
                    </a:lnB>
                  </a:tcPr>
                </a:tc>
                <a:tc>
                  <a:txBody>
                    <a:bodyPr/>
                    <a:lstStyle/>
                    <a:p>
                      <a:pPr algn="r" fontAlgn="b"/>
                      <a:r>
                        <a:rPr lang="it-IT" sz="1200" b="0" i="1" u="none" strike="noStrike" smtClean="0">
                          <a:solidFill>
                            <a:srgbClr val="000000"/>
                          </a:solidFill>
                          <a:latin typeface="Comic Sans MS" pitchFamily="66" charset="0"/>
                        </a:rPr>
                        <a:t>44,022</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a:solidFill>
                            <a:srgbClr val="000000"/>
                          </a:solidFill>
                          <a:latin typeface="Comic Sans MS" pitchFamily="66" charset="0"/>
                        </a:rPr>
                        <a:t>29</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139</a:t>
                      </a: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109</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1,980</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105</a:t>
                      </a:r>
                    </a:p>
                  </a:txBody>
                  <a:tcPr marL="9525" marR="36000" marT="9525" marB="0" anchor="b">
                    <a:lnL>
                      <a:noFill/>
                    </a:lnL>
                    <a:lnR>
                      <a:noFill/>
                    </a:lnR>
                    <a:lnT>
                      <a:noFill/>
                    </a:lnT>
                    <a:lnB>
                      <a:noFill/>
                    </a:lnB>
                    <a:noFill/>
                  </a:tcPr>
                </a:tc>
                <a:tc>
                  <a:txBody>
                    <a:bodyPr/>
                    <a:lstStyle/>
                    <a:p>
                      <a:pPr algn="r" fontAlgn="b"/>
                      <a:r>
                        <a:rPr lang="it-IT" sz="1200" b="0" i="1" u="none" strike="noStrike" dirty="0" smtClean="0">
                          <a:solidFill>
                            <a:srgbClr val="000000"/>
                          </a:solidFill>
                          <a:latin typeface="Comic Sans MS" pitchFamily="66" charset="0"/>
                        </a:rPr>
                        <a:t>15.0</a:t>
                      </a:r>
                      <a:endParaRPr lang="it-IT" sz="1200" b="0" i="1"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1" u="none" strike="noStrike" dirty="0">
                          <a:solidFill>
                            <a:srgbClr val="000000"/>
                          </a:solidFill>
                          <a:latin typeface="Comic Sans MS" pitchFamily="66" charset="0"/>
                        </a:rPr>
                        <a:t>70</a:t>
                      </a:r>
                    </a:p>
                  </a:txBody>
                  <a:tcPr marL="9525" marR="36000" marT="9525" marB="0" anchor="b">
                    <a:lnL>
                      <a:noFill/>
                    </a:lnL>
                    <a:lnR>
                      <a:noFill/>
                    </a:lnR>
                    <a:lnT>
                      <a:noFill/>
                    </a:lnT>
                    <a:lnB>
                      <a:noFill/>
                    </a:lnB>
                    <a:noFill/>
                  </a:tcPr>
                </a:tc>
              </a:tr>
              <a:tr h="280031">
                <a:tc>
                  <a:txBody>
                    <a:bodyPr/>
                    <a:lstStyle/>
                    <a:p>
                      <a:pPr algn="l" fontAlgn="b"/>
                      <a:r>
                        <a:rPr lang="it-IT" sz="1400" b="0" i="0" u="none" strike="noStrike" dirty="0">
                          <a:solidFill>
                            <a:srgbClr val="000000"/>
                          </a:solidFill>
                          <a:latin typeface="Arial"/>
                        </a:rPr>
                        <a:t>EU-12</a:t>
                      </a:r>
                    </a:p>
                  </a:txBody>
                  <a:tcPr marL="9525" marR="9525" marT="9525" marB="0" anchor="b">
                    <a:lnL>
                      <a:noFill/>
                    </a:lnL>
                    <a:lnR>
                      <a:noFill/>
                    </a:lnR>
                    <a:lnT>
                      <a:noFill/>
                    </a:lnT>
                    <a:lnB>
                      <a:noFill/>
                    </a:lnB>
                  </a:tcPr>
                </a:tc>
                <a:tc>
                  <a:txBody>
                    <a:bodyPr/>
                    <a:lstStyle/>
                    <a:p>
                      <a:pPr algn="r" fontAlgn="b"/>
                      <a:r>
                        <a:rPr lang="it-IT" sz="1200" b="0" i="0" u="none" strike="noStrike" smtClean="0">
                          <a:solidFill>
                            <a:srgbClr val="000000"/>
                          </a:solidFill>
                          <a:latin typeface="Comic Sans MS" pitchFamily="66" charset="0"/>
                        </a:rPr>
                        <a:t>48,533</a:t>
                      </a:r>
                      <a:endParaRPr lang="it-IT" sz="1200" b="0"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0" u="none" strike="noStrike" dirty="0">
                          <a:solidFill>
                            <a:srgbClr val="000000"/>
                          </a:solidFill>
                          <a:latin typeface="Comic Sans MS" pitchFamily="66" charset="0"/>
                        </a:rPr>
                        <a:t>31</a:t>
                      </a:r>
                    </a:p>
                  </a:txBody>
                  <a:tcPr marL="9525" marR="36000" marT="9525" marB="0" anchor="b">
                    <a:lnL>
                      <a:noFill/>
                    </a:lnL>
                    <a:lnR>
                      <a:noFill/>
                    </a:lnR>
                    <a:lnT>
                      <a:noFill/>
                    </a:lnT>
                    <a:lnB>
                      <a:noFill/>
                    </a:lnB>
                    <a:noFill/>
                  </a:tcPr>
                </a:tc>
                <a:tc>
                  <a:txBody>
                    <a:bodyPr/>
                    <a:lstStyle/>
                    <a:p>
                      <a:pPr algn="r" fontAlgn="b"/>
                      <a:r>
                        <a:rPr lang="it-IT" sz="1200" b="0" i="0" u="none" strike="noStrike" dirty="0">
                          <a:solidFill>
                            <a:srgbClr val="000000"/>
                          </a:solidFill>
                          <a:latin typeface="Comic Sans MS" pitchFamily="66" charset="0"/>
                        </a:rPr>
                        <a:t>145</a:t>
                      </a:r>
                    </a:p>
                  </a:txBody>
                  <a:tcPr marL="9525" marR="36000" marT="9525" marB="0" anchor="b">
                    <a:lnL>
                      <a:noFill/>
                    </a:lnL>
                    <a:lnR>
                      <a:noFill/>
                    </a:lnR>
                    <a:lnT>
                      <a:noFill/>
                    </a:lnT>
                    <a:lnB>
                      <a:noFill/>
                    </a:lnB>
                    <a:noFill/>
                  </a:tcPr>
                </a:tc>
                <a:tc>
                  <a:txBody>
                    <a:bodyPr/>
                    <a:lstStyle/>
                    <a:p>
                      <a:pPr algn="r" fontAlgn="b"/>
                      <a:r>
                        <a:rPr lang="it-IT" sz="1200" b="0" i="0" u="none" strike="noStrike">
                          <a:solidFill>
                            <a:srgbClr val="000000"/>
                          </a:solidFill>
                          <a:latin typeface="Comic Sans MS" pitchFamily="66" charset="0"/>
                        </a:rPr>
                        <a:t>113</a:t>
                      </a:r>
                    </a:p>
                  </a:txBody>
                  <a:tcPr marL="9525" marR="36000" marT="9525" marB="0" anchor="b">
                    <a:lnL>
                      <a:noFill/>
                    </a:lnL>
                    <a:lnR>
                      <a:noFill/>
                    </a:lnR>
                    <a:lnT>
                      <a:noFill/>
                    </a:lnT>
                    <a:lnB>
                      <a:noFill/>
                    </a:lnB>
                    <a:noFill/>
                  </a:tcPr>
                </a:tc>
                <a:tc>
                  <a:txBody>
                    <a:bodyPr/>
                    <a:lstStyle/>
                    <a:p>
                      <a:pPr algn="r" fontAlgn="b"/>
                      <a:r>
                        <a:rPr lang="it-IT" sz="1200" b="0" i="0" u="none" strike="noStrike" dirty="0" smtClean="0">
                          <a:solidFill>
                            <a:srgbClr val="000000"/>
                          </a:solidFill>
                          <a:latin typeface="Comic Sans MS" pitchFamily="66" charset="0"/>
                        </a:rPr>
                        <a:t>1,151</a:t>
                      </a:r>
                      <a:endParaRPr lang="it-IT" sz="1200" b="0"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0" u="none" strike="noStrike" dirty="0">
                          <a:solidFill>
                            <a:srgbClr val="000000"/>
                          </a:solidFill>
                          <a:latin typeface="Comic Sans MS" pitchFamily="66" charset="0"/>
                        </a:rPr>
                        <a:t>61</a:t>
                      </a:r>
                    </a:p>
                  </a:txBody>
                  <a:tcPr marL="9525" marR="36000" marT="9525" marB="0" anchor="b">
                    <a:lnL>
                      <a:noFill/>
                    </a:lnL>
                    <a:lnR>
                      <a:noFill/>
                    </a:lnR>
                    <a:lnT>
                      <a:noFill/>
                    </a:lnT>
                    <a:lnB>
                      <a:noFill/>
                    </a:lnB>
                    <a:noFill/>
                  </a:tcPr>
                </a:tc>
                <a:tc>
                  <a:txBody>
                    <a:bodyPr/>
                    <a:lstStyle/>
                    <a:p>
                      <a:pPr algn="r" fontAlgn="b"/>
                      <a:r>
                        <a:rPr lang="it-IT" sz="1200" b="0" i="0" u="none" strike="noStrike" dirty="0" smtClean="0">
                          <a:solidFill>
                            <a:srgbClr val="000000"/>
                          </a:solidFill>
                          <a:latin typeface="Comic Sans MS" pitchFamily="66" charset="0"/>
                        </a:rPr>
                        <a:t>43.9</a:t>
                      </a:r>
                      <a:endParaRPr lang="it-IT" sz="1200" b="0"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0" i="0" u="none" strike="noStrike" dirty="0" smtClean="0">
                          <a:solidFill>
                            <a:srgbClr val="000000"/>
                          </a:solidFill>
                          <a:latin typeface="Comic Sans MS" pitchFamily="66" charset="0"/>
                        </a:rPr>
                        <a:t>206</a:t>
                      </a:r>
                      <a:endParaRPr lang="it-IT" sz="1200" b="0"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r>
              <a:tr h="280031">
                <a:tc>
                  <a:txBody>
                    <a:bodyPr/>
                    <a:lstStyle/>
                    <a:p>
                      <a:pPr algn="l" fontAlgn="b"/>
                      <a:r>
                        <a:rPr lang="it-IT" sz="1400" b="0" i="0" u="none" strike="noStrike" dirty="0">
                          <a:solidFill>
                            <a:srgbClr val="000000"/>
                          </a:solidFill>
                          <a:latin typeface="Arial"/>
                        </a:rPr>
                        <a:t>EU-27</a:t>
                      </a:r>
                    </a:p>
                  </a:txBody>
                  <a:tcPr marL="9525" marR="9525" marT="9525" marB="0" anchor="b">
                    <a:lnL>
                      <a:noFill/>
                    </a:lnL>
                    <a:lnR>
                      <a:noFill/>
                    </a:lnR>
                    <a:lnT>
                      <a:noFill/>
                    </a:lnT>
                    <a:lnB>
                      <a:noFill/>
                    </a:lnB>
                  </a:tcPr>
                </a:tc>
                <a:tc>
                  <a:txBody>
                    <a:bodyPr/>
                    <a:lstStyle/>
                    <a:p>
                      <a:pPr algn="r" fontAlgn="b"/>
                      <a:r>
                        <a:rPr lang="it-IT" sz="1200" b="1" i="0" u="none" strike="noStrike" dirty="0" smtClean="0">
                          <a:solidFill>
                            <a:srgbClr val="000000"/>
                          </a:solidFill>
                          <a:latin typeface="Comic Sans MS" pitchFamily="66" charset="0"/>
                        </a:rPr>
                        <a:t>154,378</a:t>
                      </a:r>
                      <a:endParaRPr lang="it-IT" sz="1200" b="1"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1" i="0" u="none" strike="noStrike" dirty="0">
                          <a:solidFill>
                            <a:srgbClr val="000000"/>
                          </a:solidFill>
                          <a:latin typeface="Comic Sans MS" pitchFamily="66" charset="0"/>
                        </a:rPr>
                        <a:t>100</a:t>
                      </a:r>
                    </a:p>
                  </a:txBody>
                  <a:tcPr marL="9525" marR="36000" marT="9525" marB="0" anchor="b">
                    <a:lnL>
                      <a:noFill/>
                    </a:lnL>
                    <a:lnR>
                      <a:noFill/>
                    </a:lnR>
                    <a:lnT>
                      <a:noFill/>
                    </a:lnT>
                    <a:lnB>
                      <a:noFill/>
                    </a:lnB>
                    <a:noFill/>
                  </a:tcPr>
                </a:tc>
                <a:tc>
                  <a:txBody>
                    <a:bodyPr/>
                    <a:lstStyle/>
                    <a:p>
                      <a:pPr algn="r" fontAlgn="b"/>
                      <a:r>
                        <a:rPr lang="it-IT" sz="1200" b="1" i="0" u="none" strike="noStrike" dirty="0">
                          <a:solidFill>
                            <a:srgbClr val="000000"/>
                          </a:solidFill>
                          <a:latin typeface="Comic Sans MS" pitchFamily="66" charset="0"/>
                        </a:rPr>
                        <a:t>128</a:t>
                      </a:r>
                    </a:p>
                  </a:txBody>
                  <a:tcPr marL="9525" marR="36000" marT="9525" marB="0" anchor="b">
                    <a:lnL>
                      <a:noFill/>
                    </a:lnL>
                    <a:lnR>
                      <a:noFill/>
                    </a:lnR>
                    <a:lnT>
                      <a:noFill/>
                    </a:lnT>
                    <a:lnB>
                      <a:noFill/>
                    </a:lnB>
                    <a:noFill/>
                  </a:tcPr>
                </a:tc>
                <a:tc>
                  <a:txBody>
                    <a:bodyPr/>
                    <a:lstStyle/>
                    <a:p>
                      <a:pPr algn="r" fontAlgn="b"/>
                      <a:r>
                        <a:rPr lang="it-IT" sz="1200" b="1" i="0" u="none" strike="noStrike" dirty="0">
                          <a:solidFill>
                            <a:srgbClr val="000000"/>
                          </a:solidFill>
                          <a:latin typeface="Comic Sans MS" pitchFamily="66" charset="0"/>
                        </a:rPr>
                        <a:t>100</a:t>
                      </a:r>
                    </a:p>
                  </a:txBody>
                  <a:tcPr marL="9525" marR="36000" marT="9525" marB="0" anchor="b">
                    <a:lnL>
                      <a:noFill/>
                    </a:lnL>
                    <a:lnR>
                      <a:noFill/>
                    </a:lnR>
                    <a:lnT>
                      <a:noFill/>
                    </a:lnT>
                    <a:lnB>
                      <a:noFill/>
                    </a:lnB>
                    <a:noFill/>
                  </a:tcPr>
                </a:tc>
                <a:tc>
                  <a:txBody>
                    <a:bodyPr/>
                    <a:lstStyle/>
                    <a:p>
                      <a:pPr algn="r" fontAlgn="b"/>
                      <a:r>
                        <a:rPr lang="it-IT" sz="1200" b="1" i="0" u="none" strike="noStrike" dirty="0" smtClean="0">
                          <a:solidFill>
                            <a:srgbClr val="000000"/>
                          </a:solidFill>
                          <a:latin typeface="Comic Sans MS" pitchFamily="66" charset="0"/>
                        </a:rPr>
                        <a:t>1,886</a:t>
                      </a:r>
                      <a:endParaRPr lang="it-IT" sz="1200" b="1"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1" i="0" u="none" strike="noStrike" dirty="0">
                          <a:solidFill>
                            <a:srgbClr val="000000"/>
                          </a:solidFill>
                          <a:latin typeface="Comic Sans MS" pitchFamily="66" charset="0"/>
                        </a:rPr>
                        <a:t>100</a:t>
                      </a:r>
                    </a:p>
                  </a:txBody>
                  <a:tcPr marL="9525" marR="36000" marT="9525" marB="0" anchor="b">
                    <a:lnL>
                      <a:noFill/>
                    </a:lnL>
                    <a:lnR>
                      <a:noFill/>
                    </a:lnR>
                    <a:lnT>
                      <a:noFill/>
                    </a:lnT>
                    <a:lnB>
                      <a:noFill/>
                    </a:lnB>
                    <a:noFill/>
                  </a:tcPr>
                </a:tc>
                <a:tc>
                  <a:txBody>
                    <a:bodyPr/>
                    <a:lstStyle/>
                    <a:p>
                      <a:pPr algn="r" fontAlgn="b"/>
                      <a:r>
                        <a:rPr lang="it-IT" sz="1200" b="1" i="0" u="none" strike="noStrike" dirty="0" smtClean="0">
                          <a:solidFill>
                            <a:srgbClr val="000000"/>
                          </a:solidFill>
                          <a:latin typeface="Comic Sans MS" pitchFamily="66" charset="0"/>
                        </a:rPr>
                        <a:t>21.3</a:t>
                      </a:r>
                      <a:endParaRPr lang="it-IT" sz="1200" b="1" i="0" u="none" strike="noStrike" dirty="0">
                        <a:solidFill>
                          <a:srgbClr val="000000"/>
                        </a:solidFill>
                        <a:latin typeface="Comic Sans MS" pitchFamily="66" charset="0"/>
                      </a:endParaRPr>
                    </a:p>
                  </a:txBody>
                  <a:tcPr marL="9525" marR="36000" marT="9525" marB="0" anchor="b">
                    <a:lnL>
                      <a:noFill/>
                    </a:lnL>
                    <a:lnR>
                      <a:noFill/>
                    </a:lnR>
                    <a:lnT>
                      <a:noFill/>
                    </a:lnT>
                    <a:lnB>
                      <a:noFill/>
                    </a:lnB>
                    <a:noFill/>
                  </a:tcPr>
                </a:tc>
                <a:tc>
                  <a:txBody>
                    <a:bodyPr/>
                    <a:lstStyle/>
                    <a:p>
                      <a:pPr algn="r" fontAlgn="b"/>
                      <a:r>
                        <a:rPr lang="it-IT" sz="1200" b="1" i="0" u="none" strike="noStrike" dirty="0">
                          <a:solidFill>
                            <a:srgbClr val="000000"/>
                          </a:solidFill>
                          <a:latin typeface="Comic Sans MS" pitchFamily="66" charset="0"/>
                        </a:rPr>
                        <a:t>100</a:t>
                      </a:r>
                    </a:p>
                  </a:txBody>
                  <a:tcPr marL="9525" marR="36000" marT="9525" marB="0" anchor="b">
                    <a:lnL>
                      <a:noFill/>
                    </a:lnL>
                    <a:lnR>
                      <a:noFill/>
                    </a:lnR>
                    <a:lnT>
                      <a:noFill/>
                    </a:lnT>
                    <a:lnB>
                      <a:noFill/>
                    </a:lnB>
                    <a:noFill/>
                  </a:tcPr>
                </a:tc>
              </a:tr>
            </a:tbl>
          </a:graphicData>
        </a:graphic>
      </p:graphicFrame>
      <p:sp>
        <p:nvSpPr>
          <p:cNvPr id="6" name="Segnaposto contenuto 2"/>
          <p:cNvSpPr txBox="1">
            <a:spLocks/>
          </p:cNvSpPr>
          <p:nvPr/>
        </p:nvSpPr>
        <p:spPr bwMode="auto">
          <a:xfrm>
            <a:off x="1105272" y="4365104"/>
            <a:ext cx="7643192" cy="2035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nSpc>
                <a:spcPct val="100000"/>
              </a:lnSpc>
              <a:spcBef>
                <a:spcPct val="20000"/>
              </a:spcBef>
              <a:buClr>
                <a:srgbClr val="FFCC00"/>
              </a:buClr>
              <a:buSzTx/>
              <a:buFont typeface="Wingdings" pitchFamily="2" charset="2"/>
              <a:buChar char="v"/>
              <a:tabLst/>
              <a:defRPr/>
            </a:pPr>
            <a:r>
              <a:rPr lang="en-GB" sz="2000" dirty="0" smtClean="0">
                <a:solidFill>
                  <a:srgbClr val="006600"/>
                </a:solidFill>
                <a:latin typeface="Tahoma" pitchFamily="34" charset="0"/>
                <a:ea typeface="Tahoma" pitchFamily="34" charset="0"/>
                <a:cs typeface="Tahoma" pitchFamily="34" charset="0"/>
              </a:rPr>
              <a:t>Large part of RDP funds to the CEECs and Southern Europe</a:t>
            </a:r>
          </a:p>
          <a:p>
            <a:pPr marL="742950" lvl="1" indent="-285750">
              <a:spcBef>
                <a:spcPct val="20000"/>
              </a:spcBef>
              <a:buClr>
                <a:srgbClr val="FFCC00"/>
              </a:buClr>
              <a:buFont typeface="Wingdings" pitchFamily="2" charset="2"/>
              <a:buChar char="Ø"/>
            </a:pPr>
            <a:r>
              <a:rPr lang="en-GB" sz="2000" dirty="0" smtClean="0">
                <a:latin typeface="Tahoma" pitchFamily="34" charset="0"/>
                <a:ea typeface="Tahoma" pitchFamily="34" charset="0"/>
                <a:cs typeface="Tahoma" pitchFamily="34" charset="0"/>
              </a:rPr>
              <a:t>where most of the convergence regions are concentrated</a:t>
            </a:r>
          </a:p>
          <a:p>
            <a:pPr marL="742950" lvl="1" indent="-285750">
              <a:spcBef>
                <a:spcPct val="20000"/>
              </a:spcBef>
              <a:buClr>
                <a:srgbClr val="FFCC00"/>
              </a:buClr>
              <a:buFont typeface="Wingdings" pitchFamily="2" charset="2"/>
              <a:buChar char="Ø"/>
            </a:pPr>
            <a:r>
              <a:rPr lang="en-GB" sz="2000" dirty="0" smtClean="0">
                <a:latin typeface="Tahoma" pitchFamily="34" charset="0"/>
                <a:ea typeface="Tahoma" pitchFamily="34" charset="0"/>
                <a:cs typeface="Tahoma" pitchFamily="34" charset="0"/>
              </a:rPr>
              <a:t>Rebalancing (partly) the skewed distribution of Pillar 1</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p:cNvGraphicFramePr>
            <a:graphicFrameLocks noGrp="1"/>
          </p:cNvGraphicFramePr>
          <p:nvPr/>
        </p:nvGraphicFramePr>
        <p:xfrm>
          <a:off x="1403648" y="1673424"/>
          <a:ext cx="7416824" cy="470790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olo 6"/>
          <p:cNvSpPr>
            <a:spLocks noGrp="1"/>
          </p:cNvSpPr>
          <p:nvPr>
            <p:ph type="title"/>
          </p:nvPr>
        </p:nvSpPr>
        <p:spPr/>
        <p:txBody>
          <a:bodyPr>
            <a:normAutofit/>
          </a:bodyPr>
          <a:lstStyle/>
          <a:p>
            <a:r>
              <a:rPr lang="it-IT" dirty="0" err="1" smtClean="0"/>
              <a:t>Unit</a:t>
            </a:r>
            <a:r>
              <a:rPr lang="it-IT" dirty="0" smtClean="0"/>
              <a:t> </a:t>
            </a:r>
            <a:r>
              <a:rPr lang="it-IT" dirty="0" err="1" smtClean="0"/>
              <a:t>values</a:t>
            </a:r>
            <a:r>
              <a:rPr lang="it-IT" dirty="0" smtClean="0"/>
              <a:t> </a:t>
            </a:r>
            <a:r>
              <a:rPr lang="it-IT" dirty="0" err="1" smtClean="0"/>
              <a:t>of</a:t>
            </a:r>
            <a:r>
              <a:rPr lang="it-IT" dirty="0" smtClean="0"/>
              <a:t> RD policy per MS</a:t>
            </a:r>
            <a:endParaRPr lang="it-IT" dirty="0"/>
          </a:p>
        </p:txBody>
      </p:sp>
      <p:graphicFrame>
        <p:nvGraphicFramePr>
          <p:cNvPr id="8" name="Segnaposto contenuto 7"/>
          <p:cNvGraphicFramePr>
            <a:graphicFrameLocks noGrp="1"/>
          </p:cNvGraphicFramePr>
          <p:nvPr>
            <p:ph idx="1"/>
          </p:nvPr>
        </p:nvGraphicFramePr>
        <p:xfrm>
          <a:off x="6876256" y="2054359"/>
          <a:ext cx="1800200" cy="1302633"/>
        </p:xfrm>
        <a:graphic>
          <a:graphicData uri="http://schemas.openxmlformats.org/drawingml/2006/table">
            <a:tbl>
              <a:tblPr firstRow="1" bandRow="1">
                <a:tableStyleId>{2D5ABB26-0587-4C30-8999-92F81FD0307C}</a:tableStyleId>
              </a:tblPr>
              <a:tblGrid>
                <a:gridCol w="360040"/>
                <a:gridCol w="720080"/>
                <a:gridCol w="720080"/>
              </a:tblGrid>
              <a:tr h="216023">
                <a:tc rowSpan="2">
                  <a:txBody>
                    <a:bodyPr/>
                    <a:lstStyle/>
                    <a:p>
                      <a:pPr algn="ctr" fontAlgn="b"/>
                      <a:r>
                        <a:rPr lang="it-IT" sz="1050" b="1" i="0" u="none" strike="noStrike" dirty="0" smtClean="0">
                          <a:solidFill>
                            <a:srgbClr val="000000"/>
                          </a:solidFill>
                          <a:latin typeface="+mn-lt"/>
                        </a:rPr>
                        <a:t>MSs</a:t>
                      </a:r>
                      <a:endParaRPr lang="it-IT" sz="1050" b="1" i="0" u="none" strike="noStrike" dirty="0">
                        <a:solidFill>
                          <a:srgbClr val="000000"/>
                        </a:solidFill>
                        <a:latin typeface="+mn-lt"/>
                      </a:endParaRPr>
                    </a:p>
                  </a:txBody>
                  <a:tcPr marL="9525" marR="9525" marT="9525" marB="0" anchor="b">
                    <a:solidFill>
                      <a:srgbClr val="FF6600"/>
                    </a:solidFill>
                  </a:tcPr>
                </a:tc>
                <a:tc>
                  <a:txBody>
                    <a:bodyPr/>
                    <a:lstStyle/>
                    <a:p>
                      <a:pPr algn="r" fontAlgn="b"/>
                      <a:r>
                        <a:rPr lang="it-IT" sz="1000" b="1" i="0" u="none" strike="noStrike" dirty="0">
                          <a:solidFill>
                            <a:srgbClr val="000000"/>
                          </a:solidFill>
                          <a:latin typeface="+mn-lt"/>
                        </a:rPr>
                        <a:t>RDP/UAA</a:t>
                      </a:r>
                    </a:p>
                  </a:txBody>
                  <a:tcPr marL="9525" marR="9525" marT="9525" marB="0" anchor="b">
                    <a:solidFill>
                      <a:srgbClr val="FF6600"/>
                    </a:solidFill>
                  </a:tcPr>
                </a:tc>
                <a:tc>
                  <a:txBody>
                    <a:bodyPr/>
                    <a:lstStyle/>
                    <a:p>
                      <a:pPr algn="r" fontAlgn="b"/>
                      <a:r>
                        <a:rPr lang="it-IT" sz="1000" b="1" i="0" u="none" strike="noStrike" dirty="0">
                          <a:solidFill>
                            <a:srgbClr val="000000"/>
                          </a:solidFill>
                          <a:latin typeface="+mn-lt"/>
                        </a:rPr>
                        <a:t>RDP/AWU</a:t>
                      </a:r>
                    </a:p>
                  </a:txBody>
                  <a:tcPr marL="9525" marR="9525" marT="9525" marB="0" anchor="b">
                    <a:solidFill>
                      <a:srgbClr val="FF6600"/>
                    </a:solidFill>
                  </a:tcPr>
                </a:tc>
              </a:tr>
              <a:tr h="144016">
                <a:tc vMerge="1">
                  <a:txBody>
                    <a:bodyPr/>
                    <a:lstStyle/>
                    <a:p>
                      <a:pPr algn="l" fontAlgn="b"/>
                      <a:endParaRPr lang="it-IT" sz="1200" b="0" i="0" u="none" strike="noStrike" dirty="0">
                        <a:solidFill>
                          <a:srgbClr val="000000"/>
                        </a:solidFill>
                        <a:latin typeface="+mn-lt"/>
                      </a:endParaRPr>
                    </a:p>
                  </a:txBody>
                  <a:tcPr marL="9525" marR="9525" marT="9525" marB="0" anchor="b">
                    <a:solidFill>
                      <a:srgbClr val="FF6600"/>
                    </a:solidFill>
                  </a:tcPr>
                </a:tc>
                <a:tc>
                  <a:txBody>
                    <a:bodyPr/>
                    <a:lstStyle/>
                    <a:p>
                      <a:pPr algn="r" fontAlgn="b"/>
                      <a:r>
                        <a:rPr lang="it-IT" sz="900" b="0" i="0" u="none" strike="noStrike" dirty="0" smtClean="0">
                          <a:solidFill>
                            <a:srgbClr val="000000"/>
                          </a:solidFill>
                          <a:latin typeface="+mn-lt"/>
                        </a:rPr>
                        <a:t>€/ha /</a:t>
                      </a:r>
                      <a:r>
                        <a:rPr lang="it-IT" sz="900" b="0" i="0" u="none" strike="noStrike" dirty="0" err="1" smtClean="0">
                          <a:solidFill>
                            <a:srgbClr val="000000"/>
                          </a:solidFill>
                          <a:latin typeface="+mn-lt"/>
                        </a:rPr>
                        <a:t>year</a:t>
                      </a:r>
                      <a:endParaRPr lang="it-IT" sz="900" b="0" i="0" u="none" strike="noStrike" dirty="0">
                        <a:solidFill>
                          <a:srgbClr val="000000"/>
                        </a:solidFill>
                        <a:latin typeface="+mn-lt"/>
                      </a:endParaRPr>
                    </a:p>
                  </a:txBody>
                  <a:tcPr marL="9525" marR="9525" marT="9525" marB="0" anchor="b">
                    <a:solidFill>
                      <a:srgbClr val="FF6600"/>
                    </a:solidFill>
                  </a:tcPr>
                </a:tc>
                <a:tc>
                  <a:txBody>
                    <a:bodyPr/>
                    <a:lstStyle/>
                    <a:p>
                      <a:pPr algn="r" fontAlgn="b"/>
                      <a:r>
                        <a:rPr lang="it-IT" sz="900" b="0" i="0" u="none" strike="noStrike" dirty="0" smtClean="0">
                          <a:solidFill>
                            <a:srgbClr val="000000"/>
                          </a:solidFill>
                          <a:latin typeface="+mn-lt"/>
                        </a:rPr>
                        <a:t>€/</a:t>
                      </a:r>
                      <a:r>
                        <a:rPr lang="it-IT" sz="900" b="0" i="0" u="none" strike="noStrike" dirty="0" err="1" smtClean="0">
                          <a:solidFill>
                            <a:srgbClr val="000000"/>
                          </a:solidFill>
                          <a:latin typeface="+mn-lt"/>
                        </a:rPr>
                        <a:t>Awu</a:t>
                      </a:r>
                      <a:r>
                        <a:rPr lang="it-IT" sz="900" b="0" i="0" u="none" strike="noStrike" dirty="0" smtClean="0">
                          <a:solidFill>
                            <a:srgbClr val="000000"/>
                          </a:solidFill>
                          <a:latin typeface="+mn-lt"/>
                        </a:rPr>
                        <a:t>/</a:t>
                      </a:r>
                      <a:r>
                        <a:rPr lang="it-IT" sz="900" b="0" i="0" u="none" strike="noStrike" dirty="0" err="1" smtClean="0">
                          <a:solidFill>
                            <a:srgbClr val="000000"/>
                          </a:solidFill>
                          <a:latin typeface="+mn-lt"/>
                        </a:rPr>
                        <a:t>year</a:t>
                      </a:r>
                      <a:endParaRPr lang="it-IT" sz="900" b="0" i="0" u="none" strike="noStrike" dirty="0">
                        <a:solidFill>
                          <a:srgbClr val="000000"/>
                        </a:solidFill>
                        <a:latin typeface="+mn-lt"/>
                      </a:endParaRPr>
                    </a:p>
                  </a:txBody>
                  <a:tcPr marL="9525" marR="9525" marT="9525" marB="0" anchor="b">
                    <a:solidFill>
                      <a:srgbClr val="FF6600"/>
                    </a:solidFill>
                  </a:tcPr>
                </a:tc>
              </a:tr>
              <a:tr h="187985">
                <a:tc>
                  <a:txBody>
                    <a:bodyPr/>
                    <a:lstStyle/>
                    <a:p>
                      <a:pPr algn="l" fontAlgn="b"/>
                      <a:r>
                        <a:rPr lang="it-IT" sz="1050" b="1" i="0" u="none" strike="noStrike" dirty="0" smtClean="0">
                          <a:solidFill>
                            <a:srgbClr val="000000"/>
                          </a:solidFill>
                          <a:latin typeface="+mn-lt"/>
                        </a:rPr>
                        <a:t> FI</a:t>
                      </a:r>
                      <a:endParaRPr lang="it-IT" sz="1050" b="1" i="0" u="none" strike="noStrike" dirty="0">
                        <a:solidFill>
                          <a:srgbClr val="000000"/>
                        </a:solidFill>
                        <a:latin typeface="+mn-lt"/>
                      </a:endParaRP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425</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13470</a:t>
                      </a:r>
                    </a:p>
                  </a:txBody>
                  <a:tcPr marL="9525" marR="9525" marT="9525" marB="0" anchor="b">
                    <a:solidFill>
                      <a:schemeClr val="bg1"/>
                    </a:solidFill>
                  </a:tcPr>
                </a:tc>
              </a:tr>
              <a:tr h="187985">
                <a:tc>
                  <a:txBody>
                    <a:bodyPr/>
                    <a:lstStyle/>
                    <a:p>
                      <a:pPr algn="l" fontAlgn="b"/>
                      <a:r>
                        <a:rPr lang="it-IT" sz="1050" b="1" i="0" u="none" strike="noStrike" dirty="0">
                          <a:solidFill>
                            <a:srgbClr val="000000"/>
                          </a:solidFill>
                          <a:latin typeface="+mn-lt"/>
                        </a:rPr>
                        <a:t>SE</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185</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8819</a:t>
                      </a:r>
                    </a:p>
                  </a:txBody>
                  <a:tcPr marL="9525" marR="9525" marT="9525" marB="0" anchor="b">
                    <a:solidFill>
                      <a:schemeClr val="bg1"/>
                    </a:solidFill>
                  </a:tcPr>
                </a:tc>
              </a:tr>
              <a:tr h="187985">
                <a:tc>
                  <a:txBody>
                    <a:bodyPr/>
                    <a:lstStyle/>
                    <a:p>
                      <a:pPr algn="l" fontAlgn="b"/>
                      <a:r>
                        <a:rPr lang="it-IT" sz="1050" b="1" i="0" u="none" strike="noStrike" dirty="0">
                          <a:solidFill>
                            <a:srgbClr val="000000"/>
                          </a:solidFill>
                          <a:latin typeface="+mn-lt"/>
                        </a:rPr>
                        <a:t>AT</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360</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7021</a:t>
                      </a:r>
                    </a:p>
                  </a:txBody>
                  <a:tcPr marL="9525" marR="9525" marT="9525" marB="0" anchor="b">
                    <a:solidFill>
                      <a:schemeClr val="bg1"/>
                    </a:solidFill>
                  </a:tcPr>
                </a:tc>
              </a:tr>
              <a:tr h="187985">
                <a:tc>
                  <a:txBody>
                    <a:bodyPr/>
                    <a:lstStyle/>
                    <a:p>
                      <a:pPr algn="l" fontAlgn="b"/>
                      <a:r>
                        <a:rPr lang="it-IT" sz="1050" b="1" i="0" u="none" strike="noStrike" dirty="0">
                          <a:solidFill>
                            <a:srgbClr val="000000"/>
                          </a:solidFill>
                          <a:latin typeface="+mn-lt"/>
                        </a:rPr>
                        <a:t>LU</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429</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14974</a:t>
                      </a:r>
                    </a:p>
                  </a:txBody>
                  <a:tcPr marL="9525" marR="9525" marT="9525" marB="0" anchor="b">
                    <a:solidFill>
                      <a:schemeClr val="bg1"/>
                    </a:solidFill>
                  </a:tcPr>
                </a:tc>
              </a:tr>
              <a:tr h="187985">
                <a:tc>
                  <a:txBody>
                    <a:bodyPr/>
                    <a:lstStyle/>
                    <a:p>
                      <a:pPr algn="l" fontAlgn="b"/>
                      <a:r>
                        <a:rPr lang="it-IT" sz="1050" b="1" i="0" u="none" strike="noStrike" dirty="0">
                          <a:solidFill>
                            <a:srgbClr val="000000"/>
                          </a:solidFill>
                          <a:latin typeface="+mn-lt"/>
                        </a:rPr>
                        <a:t>MT</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1405</a:t>
                      </a:r>
                    </a:p>
                  </a:txBody>
                  <a:tcPr marL="9525" marR="9525" marT="9525" marB="0" anchor="b">
                    <a:solidFill>
                      <a:schemeClr val="bg1"/>
                    </a:solidFill>
                  </a:tcPr>
                </a:tc>
                <a:tc>
                  <a:txBody>
                    <a:bodyPr/>
                    <a:lstStyle/>
                    <a:p>
                      <a:pPr algn="ctr" fontAlgn="b"/>
                      <a:r>
                        <a:rPr lang="it-IT" sz="1050" b="0" i="0" u="none" strike="noStrike" dirty="0">
                          <a:solidFill>
                            <a:srgbClr val="000000"/>
                          </a:solidFill>
                          <a:latin typeface="+mn-lt"/>
                        </a:rPr>
                        <a:t>3440</a:t>
                      </a:r>
                    </a:p>
                  </a:txBody>
                  <a:tcPr marL="9525" marR="9525" marT="9525" marB="0" anchor="b">
                    <a:solidFill>
                      <a:schemeClr val="bg1"/>
                    </a:solidFill>
                  </a:tcPr>
                </a:tc>
              </a:tr>
            </a:tbl>
          </a:graphicData>
        </a:graphic>
      </p:graphicFrame>
      <p:sp>
        <p:nvSpPr>
          <p:cNvPr id="5" name="CasellaDiTesto 4"/>
          <p:cNvSpPr txBox="1"/>
          <p:nvPr/>
        </p:nvSpPr>
        <p:spPr>
          <a:xfrm>
            <a:off x="755576" y="1393031"/>
            <a:ext cx="8246425" cy="307777"/>
          </a:xfrm>
          <a:prstGeom prst="rect">
            <a:avLst/>
          </a:prstGeom>
          <a:noFill/>
        </p:spPr>
        <p:txBody>
          <a:bodyPr wrap="none" rtlCol="0">
            <a:spAutoFit/>
          </a:bodyPr>
          <a:lstStyle/>
          <a:p>
            <a:r>
              <a:rPr lang="en-GB" sz="1400" dirty="0" smtClean="0">
                <a:solidFill>
                  <a:schemeClr val="tx1"/>
                </a:solidFill>
              </a:rPr>
              <a:t>EARDF + Co-financing 2007-2013, euro per Annual Working Unit (AWU) and per Utilized Agricultural Area (UAA)</a:t>
            </a:r>
            <a:endParaRPr lang="en-GB" sz="14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bwMode="auto">
          <a:xfrm>
            <a:off x="1219200" y="381000"/>
            <a:ext cx="7543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2800" b="1" i="0" u="none" strike="noStrike" kern="0" cap="none" spc="0" normalizeH="0" baseline="0" noProof="0" smtClean="0">
                <a:ln>
                  <a:noFill/>
                </a:ln>
                <a:solidFill>
                  <a:srgbClr val="3333CC"/>
                </a:solidFill>
                <a:effectLst>
                  <a:outerShdw blurRad="38100" dist="38100" dir="2700000" algn="tl">
                    <a:srgbClr val="C0C0C0"/>
                  </a:outerShdw>
                </a:effectLst>
                <a:uLnTx/>
                <a:uFillTx/>
                <a:latin typeface="+mj-lt"/>
                <a:ea typeface="+mj-ea"/>
                <a:cs typeface="+mj-cs"/>
              </a:rPr>
              <a:t>The distribution between Axes</a:t>
            </a:r>
            <a:endParaRPr kumimoji="0" lang="en-GB" sz="2800" b="1" i="0" u="none" strike="noStrike" kern="0" cap="none" spc="0" normalizeH="0" baseline="0" noProof="0" dirty="0">
              <a:ln>
                <a:noFill/>
              </a:ln>
              <a:solidFill>
                <a:srgbClr val="3333CC"/>
              </a:solidFill>
              <a:effectLst>
                <a:outerShdw blurRad="38100" dist="38100" dir="2700000" algn="tl">
                  <a:srgbClr val="C0C0C0"/>
                </a:outerShdw>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971600" y="1368512"/>
            <a:ext cx="8210500" cy="501281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en-GB" dirty="0" smtClean="0"/>
              <a:t>A more detailed vision on the distribution of funds at EU level</a:t>
            </a:r>
            <a:endParaRPr lang="en-GB" dirty="0"/>
          </a:p>
        </p:txBody>
      </p:sp>
      <p:sp>
        <p:nvSpPr>
          <p:cNvPr id="5" name="Segnaposto numero diapositiva 4"/>
          <p:cNvSpPr>
            <a:spLocks noGrp="1"/>
          </p:cNvSpPr>
          <p:nvPr>
            <p:ph type="sldNum" sz="quarter" idx="11"/>
          </p:nvPr>
        </p:nvSpPr>
        <p:spPr/>
        <p:txBody>
          <a:bodyPr/>
          <a:lstStyle/>
          <a:p>
            <a:pPr>
              <a:defRPr/>
            </a:pPr>
            <a:fld id="{21E8EF5B-CFEC-47F1-AFE7-50369529EA4D}" type="slidenum">
              <a:rPr lang="it-IT" smtClean="0"/>
              <a:pPr>
                <a:defRPr/>
              </a:pPr>
              <a:t>14</a:t>
            </a:fld>
            <a:endParaRPr lang="it-IT"/>
          </a:p>
        </p:txBody>
      </p:sp>
      <p:graphicFrame>
        <p:nvGraphicFramePr>
          <p:cNvPr id="7" name="Grafico 6"/>
          <p:cNvGraphicFramePr>
            <a:graphicFrameLocks noGrp="1"/>
          </p:cNvGraphicFramePr>
          <p:nvPr/>
        </p:nvGraphicFramePr>
        <p:xfrm>
          <a:off x="827584" y="1484784"/>
          <a:ext cx="7992888"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a:defRPr/>
            </a:pPr>
            <a:r>
              <a:rPr lang="en-US" dirty="0" smtClean="0"/>
              <a:t>The two pillars at Member State level</a:t>
            </a:r>
            <a:endParaRPr lang="it-IT" dirty="0" smtClean="0"/>
          </a:p>
        </p:txBody>
      </p:sp>
      <p:sp>
        <p:nvSpPr>
          <p:cNvPr id="5" name="Ovale 4"/>
          <p:cNvSpPr/>
          <p:nvPr/>
        </p:nvSpPr>
        <p:spPr>
          <a:xfrm>
            <a:off x="1369069" y="4220890"/>
            <a:ext cx="1368425" cy="57626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6" name="Ovale 5"/>
          <p:cNvSpPr/>
          <p:nvPr/>
        </p:nvSpPr>
        <p:spPr>
          <a:xfrm>
            <a:off x="4608512" y="4220890"/>
            <a:ext cx="1368425" cy="57626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7" name="Ovale 6"/>
          <p:cNvSpPr/>
          <p:nvPr/>
        </p:nvSpPr>
        <p:spPr>
          <a:xfrm>
            <a:off x="6625406" y="4220890"/>
            <a:ext cx="2087562" cy="57626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graphicFrame>
        <p:nvGraphicFramePr>
          <p:cNvPr id="8" name="Grafico 7"/>
          <p:cNvGraphicFramePr/>
          <p:nvPr/>
        </p:nvGraphicFramePr>
        <p:xfrm>
          <a:off x="576064" y="2060848"/>
          <a:ext cx="8532440"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9" name="Freccia in giù 8"/>
          <p:cNvSpPr/>
          <p:nvPr/>
        </p:nvSpPr>
        <p:spPr>
          <a:xfrm>
            <a:off x="1440333" y="1484437"/>
            <a:ext cx="1223963" cy="86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Freccia in giù 9"/>
          <p:cNvSpPr/>
          <p:nvPr/>
        </p:nvSpPr>
        <p:spPr>
          <a:xfrm>
            <a:off x="4464496" y="1916832"/>
            <a:ext cx="1223963"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1" name="Freccia in giù 10"/>
          <p:cNvSpPr/>
          <p:nvPr/>
        </p:nvSpPr>
        <p:spPr>
          <a:xfrm>
            <a:off x="6912768" y="3140199"/>
            <a:ext cx="1223962" cy="86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70666" name="Rettangolo 5"/>
          <p:cNvSpPr>
            <a:spLocks noChangeArrowheads="1"/>
          </p:cNvSpPr>
          <p:nvPr/>
        </p:nvSpPr>
        <p:spPr bwMode="auto">
          <a:xfrm>
            <a:off x="1944811" y="1484784"/>
            <a:ext cx="6551613" cy="307777"/>
          </a:xfrm>
          <a:prstGeom prst="rect">
            <a:avLst/>
          </a:prstGeom>
          <a:noFill/>
          <a:ln w="9525">
            <a:noFill/>
            <a:miter lim="800000"/>
            <a:headEnd/>
            <a:tailEnd/>
          </a:ln>
        </p:spPr>
        <p:txBody>
          <a:bodyPr>
            <a:spAutoFit/>
          </a:bodyPr>
          <a:lstStyle/>
          <a:p>
            <a:pPr algn="r"/>
            <a:r>
              <a:rPr lang="en-US" dirty="0" smtClean="0">
                <a:solidFill>
                  <a:schemeClr val="tx1"/>
                </a:solidFill>
              </a:rPr>
              <a:t>Average %  </a:t>
            </a:r>
            <a:r>
              <a:rPr lang="en-US" dirty="0">
                <a:solidFill>
                  <a:schemeClr val="tx1"/>
                </a:solidFill>
              </a:rPr>
              <a:t>- </a:t>
            </a:r>
            <a:r>
              <a:rPr lang="en-US" dirty="0" smtClean="0">
                <a:solidFill>
                  <a:schemeClr val="tx1"/>
                </a:solidFill>
              </a:rPr>
              <a:t>years </a:t>
            </a:r>
            <a:r>
              <a:rPr lang="en-US" dirty="0">
                <a:solidFill>
                  <a:schemeClr val="tx1"/>
                </a:solidFill>
              </a:rPr>
              <a:t>2007-2008-2009</a:t>
            </a:r>
            <a:endParaRPr lang="it-IT" dirty="0">
              <a:solidFill>
                <a:schemeClr val="tx1"/>
              </a:solidFill>
            </a:endParaRPr>
          </a:p>
        </p:txBody>
      </p:sp>
      <p:pic>
        <p:nvPicPr>
          <p:cNvPr id="1026" name="Picture 2" descr="C:\Franco Sotte\Franco Lavoro\Sotte Varie\Immagini\Foto nostre\Foto nostre\Agricoltura\IMG_3378.JPG"/>
          <p:cNvPicPr>
            <a:picLocks noChangeAspect="1" noChangeArrowheads="1"/>
          </p:cNvPicPr>
          <p:nvPr/>
        </p:nvPicPr>
        <p:blipFill>
          <a:blip r:embed="rId4" cstate="print"/>
          <a:srcRect/>
          <a:stretch>
            <a:fillRect/>
          </a:stretch>
        </p:blipFill>
        <p:spPr bwMode="auto">
          <a:xfrm>
            <a:off x="971600" y="5085184"/>
            <a:ext cx="7344816" cy="131977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851495" y="4413473"/>
            <a:ext cx="8112224" cy="1660471"/>
          </a:xfrm>
          <a:prstGeom prst="rect">
            <a:avLst/>
          </a:prstGeom>
          <a:noFill/>
          <a:ln w="9525">
            <a:noFill/>
            <a:miter lim="800000"/>
            <a:headEnd/>
            <a:tailEnd/>
          </a:ln>
        </p:spPr>
      </p:pic>
      <p:sp>
        <p:nvSpPr>
          <p:cNvPr id="13" name="Fumetto 1 12"/>
          <p:cNvSpPr/>
          <p:nvPr/>
        </p:nvSpPr>
        <p:spPr bwMode="auto">
          <a:xfrm>
            <a:off x="5940152" y="6165304"/>
            <a:ext cx="1440160" cy="504056"/>
          </a:xfrm>
          <a:prstGeom prst="wedgeRectCallout">
            <a:avLst>
              <a:gd name="adj1" fmla="val 20746"/>
              <a:gd name="adj2" fmla="val -572724"/>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t="100000"/>
            </a:path>
            <a:tileRect r="-100000" b="-100000"/>
          </a:gradFill>
          <a:ln w="76200" cap="flat" cmpd="sng" algn="ctr">
            <a:solidFill>
              <a:srgbClr val="006600">
                <a:alpha val="29000"/>
              </a:srgbClr>
            </a:solidFill>
            <a:prstDash val="solid"/>
            <a:round/>
            <a:headEnd type="none" w="med" len="med"/>
            <a:tailEnd type="none" w="med" len="med"/>
          </a:ln>
          <a:effectLst/>
        </p:spPr>
        <p:txBody>
          <a:bodyPr anchor="b"/>
          <a:lstStyle/>
          <a:p>
            <a:pPr>
              <a:defRPr/>
            </a:pPr>
            <a:r>
              <a:rPr lang="en-GB" sz="1800" dirty="0">
                <a:latin typeface="Comic Sans MS" pitchFamily="66" charset="0"/>
                <a:cs typeface="Arial" charset="0"/>
              </a:rPr>
              <a:t>P2/P1=1:3</a:t>
            </a:r>
          </a:p>
        </p:txBody>
      </p:sp>
      <p:sp>
        <p:nvSpPr>
          <p:cNvPr id="14" name="Fumetto 1 13"/>
          <p:cNvSpPr/>
          <p:nvPr/>
        </p:nvSpPr>
        <p:spPr bwMode="auto">
          <a:xfrm>
            <a:off x="7596336" y="6165304"/>
            <a:ext cx="1440160" cy="504056"/>
          </a:xfrm>
          <a:prstGeom prst="wedgeRectCallout">
            <a:avLst>
              <a:gd name="adj1" fmla="val 3496"/>
              <a:gd name="adj2" fmla="val -570485"/>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t="100000"/>
            </a:path>
            <a:tileRect r="-100000" b="-100000"/>
          </a:gradFill>
          <a:ln w="76200" cap="flat" cmpd="sng" algn="ctr">
            <a:solidFill>
              <a:srgbClr val="006600">
                <a:alpha val="29000"/>
              </a:srgbClr>
            </a:solidFill>
            <a:prstDash val="solid"/>
            <a:round/>
            <a:headEnd type="none" w="med" len="med"/>
            <a:tailEnd type="none" w="med" len="med"/>
          </a:ln>
          <a:effectLst/>
        </p:spPr>
        <p:txBody>
          <a:bodyPr anchor="b"/>
          <a:lstStyle/>
          <a:p>
            <a:pPr>
              <a:defRPr/>
            </a:pPr>
            <a:r>
              <a:rPr lang="en-GB" sz="1800" dirty="0">
                <a:latin typeface="Comic Sans MS" pitchFamily="66" charset="0"/>
                <a:cs typeface="Arial" charset="0"/>
              </a:rPr>
              <a:t>P2/P1=1:4</a:t>
            </a:r>
          </a:p>
        </p:txBody>
      </p:sp>
      <p:sp>
        <p:nvSpPr>
          <p:cNvPr id="10242" name="Titolo 1"/>
          <p:cNvSpPr>
            <a:spLocks noGrp="1"/>
          </p:cNvSpPr>
          <p:nvPr>
            <p:ph type="title"/>
          </p:nvPr>
        </p:nvSpPr>
        <p:spPr>
          <a:xfrm>
            <a:off x="1259632" y="260648"/>
            <a:ext cx="7543800" cy="762000"/>
          </a:xfrm>
        </p:spPr>
        <p:txBody>
          <a:bodyPr/>
          <a:lstStyle/>
          <a:p>
            <a:pPr>
              <a:defRPr/>
            </a:pPr>
            <a:r>
              <a:rPr lang="en-US" dirty="0" smtClean="0"/>
              <a:t>The execution of the budget</a:t>
            </a:r>
            <a:endParaRPr lang="it-IT" dirty="0" smtClean="0"/>
          </a:p>
        </p:txBody>
      </p:sp>
      <p:graphicFrame>
        <p:nvGraphicFramePr>
          <p:cNvPr id="6" name="Tabella 5"/>
          <p:cNvGraphicFramePr>
            <a:graphicFrameLocks noGrp="1"/>
          </p:cNvGraphicFramePr>
          <p:nvPr/>
        </p:nvGraphicFramePr>
        <p:xfrm>
          <a:off x="827584" y="1628775"/>
          <a:ext cx="8172402" cy="2631570"/>
        </p:xfrm>
        <a:graphic>
          <a:graphicData uri="http://schemas.openxmlformats.org/drawingml/2006/table">
            <a:tbl>
              <a:tblPr/>
              <a:tblGrid>
                <a:gridCol w="2965318"/>
                <a:gridCol w="1334215"/>
                <a:gridCol w="1334215"/>
                <a:gridCol w="1334215"/>
                <a:gridCol w="1204439"/>
              </a:tblGrid>
              <a:tr h="438595">
                <a:tc rowSpan="2">
                  <a:txBody>
                    <a:bodyPr/>
                    <a:lstStyle/>
                    <a:p>
                      <a:endParaRPr lang="it-IT" sz="1800" dirty="0">
                        <a:latin typeface="Calibri"/>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800" b="1" smtClean="0">
                          <a:latin typeface="Times New Roman"/>
                          <a:ea typeface="Times New Roman"/>
                          <a:cs typeface="Times New Roman"/>
                        </a:rPr>
                        <a:t>Budget 2008</a:t>
                      </a:r>
                      <a:endParaRPr lang="it-IT" sz="18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c gridSpan="2">
                  <a:txBody>
                    <a:bodyPr/>
                    <a:lstStyle/>
                    <a:p>
                      <a:pPr algn="ctr">
                        <a:spcAft>
                          <a:spcPts val="0"/>
                        </a:spcAft>
                      </a:pPr>
                      <a:r>
                        <a:rPr lang="en-US" sz="1800" b="1" smtClean="0">
                          <a:latin typeface="Times New Roman"/>
                          <a:ea typeface="Times New Roman"/>
                          <a:cs typeface="Times New Roman"/>
                        </a:rPr>
                        <a:t>Budget 2009</a:t>
                      </a:r>
                      <a:endParaRPr lang="it-IT" sz="18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r>
              <a:tr h="438595">
                <a:tc vMerge="1">
                  <a:txBody>
                    <a:bodyPr/>
                    <a:lstStyle/>
                    <a:p>
                      <a:endParaRPr lang="it-IT"/>
                    </a:p>
                  </a:txBody>
                  <a:tcPr/>
                </a:tc>
                <a:tc>
                  <a:txBody>
                    <a:bodyPr/>
                    <a:lstStyle/>
                    <a:p>
                      <a:pPr algn="ctr">
                        <a:spcAft>
                          <a:spcPts val="0"/>
                        </a:spcAft>
                      </a:pPr>
                      <a:r>
                        <a:rPr lang="en-US" sz="1800" b="1" dirty="0" err="1">
                          <a:latin typeface="Times New Roman"/>
                          <a:ea typeface="Times New Roman"/>
                          <a:cs typeface="Times New Roman"/>
                        </a:rPr>
                        <a:t>Appr</a:t>
                      </a:r>
                      <a:r>
                        <a:rPr lang="en-US" sz="1800" b="1" dirty="0">
                          <a:latin typeface="Times New Roman"/>
                          <a:ea typeface="Times New Roman"/>
                          <a:cs typeface="Times New Roman"/>
                        </a:rPr>
                        <a:t> </a:t>
                      </a:r>
                      <a:r>
                        <a:rPr lang="en-US" sz="1800" b="1" dirty="0" err="1">
                          <a:latin typeface="Times New Roman"/>
                          <a:ea typeface="Times New Roman"/>
                          <a:cs typeface="Times New Roman"/>
                        </a:rPr>
                        <a:t>Comm</a:t>
                      </a:r>
                      <a:endParaRPr lang="it-IT" sz="18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latin typeface="Times New Roman"/>
                          <a:ea typeface="Times New Roman"/>
                          <a:cs typeface="Times New Roman"/>
                        </a:rPr>
                        <a:t>Appr</a:t>
                      </a:r>
                      <a:r>
                        <a:rPr lang="en-US" sz="1800" b="1" dirty="0">
                          <a:latin typeface="Times New Roman"/>
                          <a:ea typeface="Times New Roman"/>
                          <a:cs typeface="Times New Roman"/>
                        </a:rPr>
                        <a:t> Pay</a:t>
                      </a:r>
                      <a:endParaRPr lang="it-IT" sz="18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latin typeface="Times New Roman"/>
                          <a:ea typeface="Times New Roman"/>
                          <a:cs typeface="Times New Roman"/>
                        </a:rPr>
                        <a:t>Appr</a:t>
                      </a:r>
                      <a:r>
                        <a:rPr lang="en-US" sz="1800" b="1" dirty="0">
                          <a:latin typeface="Times New Roman"/>
                          <a:ea typeface="Times New Roman"/>
                          <a:cs typeface="Times New Roman"/>
                        </a:rPr>
                        <a:t> </a:t>
                      </a:r>
                      <a:r>
                        <a:rPr lang="en-US" sz="1800" b="1" dirty="0" err="1">
                          <a:latin typeface="Times New Roman"/>
                          <a:ea typeface="Times New Roman"/>
                          <a:cs typeface="Times New Roman"/>
                        </a:rPr>
                        <a:t>Comm</a:t>
                      </a:r>
                      <a:endParaRPr lang="it-IT" sz="18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latin typeface="Times New Roman"/>
                          <a:ea typeface="Times New Roman"/>
                          <a:cs typeface="Times New Roman"/>
                        </a:rPr>
                        <a:t>Appr</a:t>
                      </a:r>
                      <a:r>
                        <a:rPr lang="en-US" sz="1800" b="1" dirty="0">
                          <a:latin typeface="Times New Roman"/>
                          <a:ea typeface="Times New Roman"/>
                          <a:cs typeface="Times New Roman"/>
                        </a:rPr>
                        <a:t> Pay</a:t>
                      </a:r>
                      <a:endParaRPr lang="it-IT" sz="18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438595">
                <a:tc>
                  <a:txBody>
                    <a:bodyPr/>
                    <a:lstStyle/>
                    <a:p>
                      <a:pPr>
                        <a:spcAft>
                          <a:spcPts val="0"/>
                        </a:spcAft>
                      </a:pPr>
                      <a:r>
                        <a:rPr lang="en-US" sz="1800" b="1" dirty="0" smtClean="0">
                          <a:latin typeface="Times New Roman"/>
                          <a:ea typeface="Times New Roman"/>
                          <a:cs typeface="Times New Roman"/>
                        </a:rPr>
                        <a:t>CAP</a:t>
                      </a:r>
                      <a:r>
                        <a:rPr lang="en-US" sz="1800" b="1" baseline="0" dirty="0" smtClean="0">
                          <a:latin typeface="Times New Roman"/>
                          <a:ea typeface="Times New Roman"/>
                          <a:cs typeface="Times New Roman"/>
                        </a:rPr>
                        <a:t> </a:t>
                      </a:r>
                      <a:r>
                        <a:rPr lang="en-US" sz="1800" b="1" dirty="0" smtClean="0">
                          <a:latin typeface="Times New Roman"/>
                          <a:ea typeface="Times New Roman"/>
                          <a:cs typeface="Times New Roman"/>
                        </a:rPr>
                        <a:t>Pillar</a:t>
                      </a:r>
                      <a:r>
                        <a:rPr lang="en-US" sz="1800" b="1" baseline="0" dirty="0" smtClean="0">
                          <a:latin typeface="Times New Roman"/>
                          <a:ea typeface="Times New Roman"/>
                          <a:cs typeface="Times New Roman"/>
                        </a:rPr>
                        <a:t>  1</a:t>
                      </a:r>
                      <a:endParaRPr lang="it-IT"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dirty="0" smtClean="0">
                          <a:latin typeface="Times New Roman"/>
                          <a:ea typeface="Times New Roman"/>
                          <a:cs typeface="Times New Roman"/>
                        </a:rPr>
                        <a:t>40,562</a:t>
                      </a:r>
                      <a:endParaRPr lang="it-IT"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dirty="0" smtClean="0">
                          <a:latin typeface="Times New Roman"/>
                          <a:ea typeface="Times New Roman"/>
                          <a:cs typeface="Times New Roman"/>
                        </a:rPr>
                        <a:t>40,568</a:t>
                      </a:r>
                      <a:endParaRPr lang="it-IT"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dirty="0" smtClean="0">
                          <a:latin typeface="Times New Roman"/>
                          <a:ea typeface="Times New Roman"/>
                          <a:cs typeface="Times New Roman"/>
                        </a:rPr>
                        <a:t>40,781</a:t>
                      </a:r>
                      <a:endParaRPr lang="it-IT"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dirty="0" smtClean="0">
                          <a:latin typeface="Times New Roman"/>
                          <a:ea typeface="Times New Roman"/>
                          <a:cs typeface="Times New Roman"/>
                        </a:rPr>
                        <a:t>40,781</a:t>
                      </a:r>
                      <a:endParaRPr lang="it-IT" sz="18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38595">
                <a:tc>
                  <a:txBody>
                    <a:bodyPr/>
                    <a:lstStyle/>
                    <a:p>
                      <a:pPr>
                        <a:spcAft>
                          <a:spcPts val="0"/>
                        </a:spcAft>
                      </a:pPr>
                      <a:r>
                        <a:rPr lang="en-US" sz="1800" b="1" dirty="0" smtClean="0">
                          <a:latin typeface="Times New Roman"/>
                          <a:ea typeface="Times New Roman"/>
                          <a:cs typeface="Times New Roman"/>
                        </a:rPr>
                        <a:t>CAP Pil</a:t>
                      </a:r>
                      <a:r>
                        <a:rPr lang="en-US" sz="1800" b="1" baseline="0" dirty="0" smtClean="0">
                          <a:latin typeface="Times New Roman"/>
                          <a:ea typeface="Times New Roman"/>
                          <a:cs typeface="Times New Roman"/>
                        </a:rPr>
                        <a:t>lar </a:t>
                      </a:r>
                      <a:r>
                        <a:rPr lang="en-US" sz="1800" b="1" dirty="0" smtClean="0">
                          <a:latin typeface="Times New Roman"/>
                          <a:ea typeface="Times New Roman"/>
                          <a:cs typeface="Times New Roman"/>
                        </a:rPr>
                        <a:t>2</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US" sz="1800" b="1" dirty="0">
                          <a:latin typeface="Times New Roman"/>
                          <a:ea typeface="Times New Roman"/>
                          <a:cs typeface="Times New Roman"/>
                        </a:rPr>
                        <a:t>1</a:t>
                      </a:r>
                      <a:r>
                        <a:rPr lang="en-GB" sz="1800" b="1" dirty="0" smtClean="0">
                          <a:latin typeface="Times New Roman"/>
                          <a:ea typeface="Times New Roman"/>
                          <a:cs typeface="Times New Roman"/>
                        </a:rPr>
                        <a:t>3,303</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11,383</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13,652</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10,229</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r>
              <a:tr h="438595">
                <a:tc>
                  <a:txBody>
                    <a:bodyPr/>
                    <a:lstStyle/>
                    <a:p>
                      <a:pPr>
                        <a:spcAft>
                          <a:spcPts val="0"/>
                        </a:spcAft>
                      </a:pPr>
                      <a:r>
                        <a:rPr lang="en-US" sz="1800" b="1" dirty="0" smtClean="0">
                          <a:latin typeface="Times New Roman"/>
                          <a:ea typeface="Times New Roman"/>
                          <a:cs typeface="Times New Roman"/>
                        </a:rPr>
                        <a:t>CAP total</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53,865</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51,951</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54,433</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n-GB" sz="1800" b="1" dirty="0" smtClean="0">
                          <a:latin typeface="Times New Roman"/>
                          <a:ea typeface="Times New Roman"/>
                          <a:cs typeface="Times New Roman"/>
                        </a:rPr>
                        <a:t>51,010</a:t>
                      </a:r>
                      <a:endParaRPr lang="it-IT" sz="1800" dirty="0">
                        <a:latin typeface="Times New Roman"/>
                        <a:ea typeface="Times New Roman"/>
                        <a:cs typeface="Times New Roman"/>
                      </a:endParaRPr>
                    </a:p>
                  </a:txBody>
                  <a:tcPr marL="44450" marR="44450" marT="0" marB="0" anchor="b">
                    <a:lnL>
                      <a:noFill/>
                    </a:lnL>
                    <a:lnR>
                      <a:noFill/>
                    </a:lnR>
                    <a:lnT>
                      <a:noFill/>
                    </a:lnT>
                    <a:lnB>
                      <a:noFill/>
                    </a:lnB>
                  </a:tcPr>
                </a:tc>
              </a:tr>
              <a:tr h="438595">
                <a:tc>
                  <a:txBody>
                    <a:bodyPr/>
                    <a:lstStyle/>
                    <a:p>
                      <a:pPr>
                        <a:spcAft>
                          <a:spcPts val="0"/>
                        </a:spcAft>
                      </a:pPr>
                      <a:r>
                        <a:rPr lang="en-GB" sz="1800" b="1" dirty="0" smtClean="0">
                          <a:latin typeface="Times New Roman"/>
                          <a:ea typeface="Times New Roman"/>
                          <a:cs typeface="Times New Roman"/>
                        </a:rPr>
                        <a:t>Total EU</a:t>
                      </a:r>
                      <a:r>
                        <a:rPr lang="en-GB" sz="1800" b="1" baseline="0" dirty="0" smtClean="0">
                          <a:latin typeface="Times New Roman"/>
                          <a:ea typeface="Times New Roman"/>
                          <a:cs typeface="Times New Roman"/>
                        </a:rPr>
                        <a:t> Budget</a:t>
                      </a:r>
                      <a:endParaRPr lang="it-IT" sz="1800" dirty="0">
                        <a:latin typeface="Times New Roman"/>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Times New Roman"/>
                          <a:ea typeface="Times New Roman"/>
                          <a:cs typeface="Times New Roman"/>
                        </a:rPr>
                        <a:t>130,363</a:t>
                      </a:r>
                      <a:endParaRPr lang="it-IT" sz="1800" dirty="0">
                        <a:latin typeface="Times New Roman"/>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Times New Roman"/>
                          <a:ea typeface="Times New Roman"/>
                          <a:cs typeface="Times New Roman"/>
                        </a:rPr>
                        <a:t>115,565</a:t>
                      </a:r>
                      <a:endParaRPr lang="it-IT" sz="1800" dirty="0">
                        <a:latin typeface="Times New Roman"/>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Times New Roman"/>
                          <a:ea typeface="Times New Roman"/>
                          <a:cs typeface="Times New Roman"/>
                        </a:rPr>
                        <a:t>133,637</a:t>
                      </a:r>
                      <a:endParaRPr lang="it-IT" sz="1800" dirty="0">
                        <a:latin typeface="Times New Roman"/>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smtClean="0">
                          <a:latin typeface="Times New Roman"/>
                          <a:ea typeface="Times New Roman"/>
                          <a:cs typeface="Times New Roman"/>
                        </a:rPr>
                        <a:t>115,887</a:t>
                      </a:r>
                      <a:endParaRPr lang="it-IT" sz="1800" dirty="0">
                        <a:latin typeface="Times New Roman"/>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tangolo arrotondato 6"/>
          <p:cNvSpPr>
            <a:spLocks noChangeArrowheads="1"/>
          </p:cNvSpPr>
          <p:nvPr/>
        </p:nvSpPr>
        <p:spPr bwMode="auto">
          <a:xfrm>
            <a:off x="6731496" y="2636912"/>
            <a:ext cx="2160588" cy="360363"/>
          </a:xfrm>
          <a:prstGeom prst="roundRect">
            <a:avLst>
              <a:gd name="adj" fmla="val 16667"/>
            </a:avLst>
          </a:prstGeom>
          <a:noFill/>
          <a:ln w="76200" algn="ctr">
            <a:solidFill>
              <a:srgbClr val="006600"/>
            </a:solidFill>
            <a:round/>
            <a:headEnd/>
            <a:tailEnd/>
          </a:ln>
        </p:spPr>
        <p:txBody>
          <a:bodyPr anchor="b">
            <a:spAutoFit/>
          </a:bodyPr>
          <a:lstStyle/>
          <a:p>
            <a:endParaRPr lang="en-GB"/>
          </a:p>
        </p:txBody>
      </p:sp>
      <p:sp>
        <p:nvSpPr>
          <p:cNvPr id="9" name="Rettangolo arrotondato 8"/>
          <p:cNvSpPr>
            <a:spLocks noChangeArrowheads="1"/>
          </p:cNvSpPr>
          <p:nvPr/>
        </p:nvSpPr>
        <p:spPr bwMode="auto">
          <a:xfrm>
            <a:off x="6731496" y="3068960"/>
            <a:ext cx="2160588" cy="360363"/>
          </a:xfrm>
          <a:prstGeom prst="roundRect">
            <a:avLst>
              <a:gd name="adj" fmla="val 16667"/>
            </a:avLst>
          </a:prstGeom>
          <a:noFill/>
          <a:ln w="76200" algn="ctr">
            <a:solidFill>
              <a:srgbClr val="FF0000"/>
            </a:solidFill>
            <a:round/>
            <a:headEnd/>
            <a:tailEnd/>
          </a:ln>
        </p:spPr>
        <p:txBody>
          <a:bodyPr anchor="b">
            <a:spAutoFit/>
          </a:bodyPr>
          <a:lstStyle/>
          <a:p>
            <a:endParaRPr lang="en-GB"/>
          </a:p>
        </p:txBody>
      </p:sp>
      <p:sp>
        <p:nvSpPr>
          <p:cNvPr id="10" name="Rettangolo arrotondato 9"/>
          <p:cNvSpPr>
            <a:spLocks noChangeArrowheads="1"/>
          </p:cNvSpPr>
          <p:nvPr/>
        </p:nvSpPr>
        <p:spPr bwMode="auto">
          <a:xfrm>
            <a:off x="4067671" y="3068960"/>
            <a:ext cx="2159000" cy="360363"/>
          </a:xfrm>
          <a:prstGeom prst="roundRect">
            <a:avLst>
              <a:gd name="adj" fmla="val 16667"/>
            </a:avLst>
          </a:prstGeom>
          <a:noFill/>
          <a:ln w="76200" algn="ctr">
            <a:solidFill>
              <a:srgbClr val="FF0000"/>
            </a:solidFill>
            <a:round/>
            <a:headEnd/>
            <a:tailEnd/>
          </a:ln>
        </p:spPr>
        <p:txBody>
          <a:bodyPr anchor="b">
            <a:spAutoFit/>
          </a:bodyPr>
          <a:lstStyle/>
          <a:p>
            <a:endParaRPr lang="en-GB"/>
          </a:p>
        </p:txBody>
      </p:sp>
      <p:sp>
        <p:nvSpPr>
          <p:cNvPr id="15" name="Freccia a sinistra 14"/>
          <p:cNvSpPr>
            <a:spLocks noChangeArrowheads="1"/>
          </p:cNvSpPr>
          <p:nvPr/>
        </p:nvSpPr>
        <p:spPr bwMode="auto">
          <a:xfrm>
            <a:off x="2554784" y="2564904"/>
            <a:ext cx="792162" cy="590550"/>
          </a:xfrm>
          <a:prstGeom prst="leftArrow">
            <a:avLst>
              <a:gd name="adj1" fmla="val 50000"/>
              <a:gd name="adj2" fmla="val 49930"/>
            </a:avLst>
          </a:prstGeom>
          <a:noFill/>
          <a:ln w="76200" algn="ctr">
            <a:solidFill>
              <a:srgbClr val="006600"/>
            </a:solidFill>
            <a:round/>
            <a:headEnd/>
            <a:tailEnd/>
          </a:ln>
        </p:spPr>
        <p:txBody>
          <a:bodyPr anchor="b"/>
          <a:lstStyle/>
          <a:p>
            <a:endParaRPr lang="en-GB"/>
          </a:p>
        </p:txBody>
      </p:sp>
      <p:sp>
        <p:nvSpPr>
          <p:cNvPr id="16" name="Freccia a sinistra 15"/>
          <p:cNvSpPr>
            <a:spLocks noChangeArrowheads="1"/>
          </p:cNvSpPr>
          <p:nvPr/>
        </p:nvSpPr>
        <p:spPr bwMode="auto">
          <a:xfrm>
            <a:off x="2554784" y="2996952"/>
            <a:ext cx="792162" cy="588962"/>
          </a:xfrm>
          <a:prstGeom prst="leftArrow">
            <a:avLst>
              <a:gd name="adj1" fmla="val 50000"/>
              <a:gd name="adj2" fmla="val 50064"/>
            </a:avLst>
          </a:prstGeom>
          <a:noFill/>
          <a:ln w="76200" algn="ctr">
            <a:solidFill>
              <a:srgbClr val="FF0000"/>
            </a:solidFill>
            <a:round/>
            <a:headEnd/>
            <a:tailEnd/>
          </a:ln>
        </p:spPr>
        <p:txBody>
          <a:bodyPr anchor="b"/>
          <a:lstStyle/>
          <a:p>
            <a:endParaRPr lang="en-GB"/>
          </a:p>
        </p:txBody>
      </p:sp>
      <p:sp>
        <p:nvSpPr>
          <p:cNvPr id="12" name="CasellaDiTesto 11"/>
          <p:cNvSpPr txBox="1"/>
          <p:nvPr/>
        </p:nvSpPr>
        <p:spPr>
          <a:xfrm>
            <a:off x="7363530" y="1268760"/>
            <a:ext cx="1168910" cy="307777"/>
          </a:xfrm>
          <a:prstGeom prst="rect">
            <a:avLst/>
          </a:prstGeom>
          <a:noFill/>
        </p:spPr>
        <p:txBody>
          <a:bodyPr wrap="none" rtlCol="0">
            <a:spAutoFit/>
          </a:bodyPr>
          <a:lstStyle/>
          <a:p>
            <a:r>
              <a:rPr lang="en-US" dirty="0" smtClean="0">
                <a:solidFill>
                  <a:schemeClr val="tx1"/>
                </a:solidFill>
              </a:rPr>
              <a:t>Billion euro</a:t>
            </a:r>
            <a:endParaRPr lang="en-GB" dirty="0">
              <a:solidFill>
                <a:schemeClr val="tx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a:t>
            </a:r>
            <a:r>
              <a:rPr lang="it-IT" dirty="0" err="1" smtClean="0"/>
              <a:t>final</a:t>
            </a:r>
            <a:r>
              <a:rPr lang="it-IT" dirty="0" smtClean="0"/>
              <a:t> </a:t>
            </a:r>
            <a:r>
              <a:rPr lang="it-IT" dirty="0" err="1" smtClean="0"/>
              <a:t>payments</a:t>
            </a:r>
            <a:endParaRPr lang="en-GB" dirty="0"/>
          </a:p>
        </p:txBody>
      </p:sp>
      <p:graphicFrame>
        <p:nvGraphicFramePr>
          <p:cNvPr id="6" name="Segnaposto contenuto 5"/>
          <p:cNvGraphicFramePr>
            <a:graphicFrameLocks noGrp="1"/>
          </p:cNvGraphicFramePr>
          <p:nvPr>
            <p:ph idx="1"/>
          </p:nvPr>
        </p:nvGraphicFramePr>
        <p:xfrm>
          <a:off x="827584" y="1556790"/>
          <a:ext cx="6696744" cy="3720060"/>
        </p:xfrm>
        <a:graphic>
          <a:graphicData uri="http://schemas.openxmlformats.org/drawingml/2006/table">
            <a:tbl>
              <a:tblPr/>
              <a:tblGrid>
                <a:gridCol w="1200133"/>
                <a:gridCol w="1032115"/>
                <a:gridCol w="936104"/>
                <a:gridCol w="1224136"/>
                <a:gridCol w="1152128"/>
                <a:gridCol w="1152128"/>
              </a:tblGrid>
              <a:tr h="372006">
                <a:tc>
                  <a:txBody>
                    <a:bodyPr/>
                    <a:lstStyle/>
                    <a:p>
                      <a:pPr algn="ctr" rtl="0" fontAlgn="ctr"/>
                      <a:r>
                        <a:rPr lang="it-IT" sz="1600" b="1" i="0" u="none" strike="noStrike" dirty="0">
                          <a:solidFill>
                            <a:srgbClr val="000000"/>
                          </a:solidFill>
                          <a:latin typeface="Tahoma"/>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1" i="0" u="none" strike="noStrike">
                          <a:solidFill>
                            <a:srgbClr val="000000"/>
                          </a:solidFill>
                          <a:latin typeface="Tahoma"/>
                        </a:rPr>
                        <a:t>Pillar 1 </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1" i="0" u="none" strike="noStrike">
                          <a:solidFill>
                            <a:srgbClr val="000000"/>
                          </a:solidFill>
                          <a:latin typeface="Tahoma"/>
                        </a:rPr>
                        <a:t>Pillar 2</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1" i="0" u="none" strike="noStrike">
                          <a:solidFill>
                            <a:srgbClr val="000000"/>
                          </a:solidFill>
                          <a:latin typeface="Tahoma"/>
                        </a:rPr>
                        <a:t>CAP Total</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1" i="0" u="none" strike="noStrike">
                          <a:solidFill>
                            <a:srgbClr val="000000"/>
                          </a:solidFill>
                          <a:latin typeface="Tahoma"/>
                        </a:rPr>
                        <a:t>Pil 1 / CAP</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1" i="0" u="none" strike="noStrike">
                          <a:solidFill>
                            <a:srgbClr val="000000"/>
                          </a:solidFill>
                          <a:latin typeface="Tahoma"/>
                        </a:rPr>
                        <a:t>Pil 2 / CAP</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72006">
                <a:tc>
                  <a:txBody>
                    <a:bodyPr/>
                    <a:lstStyle/>
                    <a:p>
                      <a:pPr algn="l" rtl="0" fontAlgn="ctr"/>
                      <a:r>
                        <a:rPr lang="it-IT" sz="1600" b="0" i="0" u="none" strike="noStrike">
                          <a:solidFill>
                            <a:srgbClr val="000000"/>
                          </a:solidFill>
                          <a:latin typeface="Tahoma"/>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Tahoma"/>
                        </a:rPr>
                        <a:t>M€</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Tahoma"/>
                        </a:rPr>
                        <a:t>M€</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Tahoma"/>
                        </a:rPr>
                        <a:t>M€</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Tahoma"/>
                        </a:rPr>
                        <a:t>%</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Tahoma"/>
                        </a:rPr>
                        <a:t>%</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372006">
                <a:tc>
                  <a:txBody>
                    <a:bodyPr/>
                    <a:lstStyle/>
                    <a:p>
                      <a:pPr algn="l" rtl="0" fontAlgn="ctr"/>
                      <a:r>
                        <a:rPr lang="it-IT" sz="1600" b="0" i="0" u="none" strike="noStrike">
                          <a:solidFill>
                            <a:srgbClr val="000000"/>
                          </a:solidFill>
                          <a:latin typeface="Tahoma"/>
                        </a:rPr>
                        <a:t> EU-15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0" i="0" u="none" strike="noStrike" dirty="0" smtClean="0">
                          <a:solidFill>
                            <a:srgbClr val="000000"/>
                          </a:solidFill>
                          <a:latin typeface="Tahoma"/>
                        </a:rPr>
                        <a:t>36,563</a:t>
                      </a:r>
                      <a:endParaRPr lang="it-IT" sz="1600" b="0"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0" i="0" u="none" strike="noStrike" dirty="0" smtClean="0">
                          <a:solidFill>
                            <a:srgbClr val="000000"/>
                          </a:solidFill>
                          <a:latin typeface="Tahoma"/>
                        </a:rPr>
                        <a:t>5,241</a:t>
                      </a:r>
                      <a:endParaRPr lang="it-IT" sz="1600" b="0"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0" i="0" u="none" strike="noStrike" dirty="0" smtClean="0">
                          <a:solidFill>
                            <a:srgbClr val="000000"/>
                          </a:solidFill>
                          <a:latin typeface="Tahoma"/>
                        </a:rPr>
                        <a:t>41,804</a:t>
                      </a:r>
                      <a:endParaRPr lang="it-IT" sz="1600" b="0"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0" i="0" u="none" strike="noStrike" dirty="0" smtClean="0">
                          <a:solidFill>
                            <a:srgbClr val="000000"/>
                          </a:solidFill>
                          <a:latin typeface="Tahoma"/>
                        </a:rPr>
                        <a:t>87.5</a:t>
                      </a:r>
                      <a:endParaRPr lang="it-IT" sz="1600" b="0"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it-IT" sz="1600" b="0" i="0" u="none" strike="noStrike" dirty="0" smtClean="0">
                          <a:solidFill>
                            <a:srgbClr val="000000"/>
                          </a:solidFill>
                          <a:latin typeface="Tahoma"/>
                        </a:rPr>
                        <a:t>12.5</a:t>
                      </a:r>
                      <a:endParaRPr lang="it-IT" sz="1600" b="0"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72006">
                <a:tc>
                  <a:txBody>
                    <a:bodyPr/>
                    <a:lstStyle/>
                    <a:p>
                      <a:pPr algn="l" rtl="0" fontAlgn="ctr"/>
                      <a:r>
                        <a:rPr lang="it-IT" sz="1600" b="0" i="1" u="none" strike="noStrike">
                          <a:solidFill>
                            <a:srgbClr val="000000"/>
                          </a:solidFill>
                          <a:latin typeface="Tahoma"/>
                        </a:rPr>
                        <a:t>    North-15 </a:t>
                      </a:r>
                      <a:r>
                        <a:rPr lang="it-IT" sz="1600" b="0" i="0" u="none" strike="noStrike">
                          <a:solidFill>
                            <a:srgbClr val="000000"/>
                          </a:solidFill>
                          <a:latin typeface="Tahoma"/>
                        </a:rPr>
                        <a:t> </a:t>
                      </a:r>
                      <a:endParaRPr lang="it-IT" sz="1600" b="0" i="1" u="none" strike="noStrike">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6,295</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1,041</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7,336</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85.8</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14.2</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r>
              <a:tr h="372006">
                <a:tc>
                  <a:txBody>
                    <a:bodyPr/>
                    <a:lstStyle/>
                    <a:p>
                      <a:pPr algn="l" rtl="0" fontAlgn="ctr"/>
                      <a:r>
                        <a:rPr lang="it-IT" sz="1600" b="0" i="1" u="none" strike="noStrike">
                          <a:solidFill>
                            <a:srgbClr val="000000"/>
                          </a:solidFill>
                          <a:latin typeface="Tahoma"/>
                        </a:rPr>
                        <a:t>    Center-15 </a:t>
                      </a:r>
                      <a:r>
                        <a:rPr lang="it-IT" sz="1600" b="0" i="0" u="none" strike="noStrike">
                          <a:solidFill>
                            <a:srgbClr val="000000"/>
                          </a:solidFill>
                          <a:latin typeface="Tahoma"/>
                        </a:rPr>
                        <a:t> </a:t>
                      </a:r>
                      <a:endParaRPr lang="it-IT" sz="1600" b="0" i="1" u="none" strike="noStrike">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16,447</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2,394</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18,841</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87.3</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12.7</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r>
              <a:tr h="372006">
                <a:tc>
                  <a:txBody>
                    <a:bodyPr/>
                    <a:lstStyle/>
                    <a:p>
                      <a:pPr algn="l" rtl="0" fontAlgn="ctr"/>
                      <a:r>
                        <a:rPr lang="it-IT" sz="1600" b="0" i="1" u="none" strike="noStrike">
                          <a:solidFill>
                            <a:srgbClr val="000000"/>
                          </a:solidFill>
                          <a:latin typeface="Tahoma"/>
                        </a:rPr>
                        <a:t>    South-15 </a:t>
                      </a:r>
                      <a:r>
                        <a:rPr lang="it-IT" sz="1600" b="0" i="0" u="none" strike="noStrike">
                          <a:solidFill>
                            <a:srgbClr val="000000"/>
                          </a:solidFill>
                          <a:latin typeface="Tahoma"/>
                        </a:rPr>
                        <a:t> </a:t>
                      </a:r>
                      <a:endParaRPr lang="it-IT" sz="1600" b="0" i="1" u="none" strike="noStrike">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13,821</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1,806</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15,627</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88.4</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1" u="none" strike="noStrike" dirty="0" smtClean="0">
                          <a:solidFill>
                            <a:srgbClr val="000000"/>
                          </a:solidFill>
                          <a:latin typeface="Tahoma"/>
                        </a:rPr>
                        <a:t>11.6</a:t>
                      </a:r>
                      <a:endParaRPr lang="it-IT" sz="1600" b="0" i="1" u="none" strike="noStrike" dirty="0">
                        <a:solidFill>
                          <a:srgbClr val="000000"/>
                        </a:solidFill>
                        <a:latin typeface="Tahoma"/>
                      </a:endParaRPr>
                    </a:p>
                  </a:txBody>
                  <a:tcPr marL="9525" marR="9525" marT="9525" marB="0" anchor="ctr">
                    <a:lnL>
                      <a:noFill/>
                    </a:lnL>
                    <a:lnR>
                      <a:noFill/>
                    </a:lnR>
                    <a:lnT>
                      <a:noFill/>
                    </a:lnT>
                    <a:lnB>
                      <a:noFill/>
                    </a:lnB>
                  </a:tcPr>
                </a:tc>
              </a:tr>
              <a:tr h="372006">
                <a:tc>
                  <a:txBody>
                    <a:bodyPr/>
                    <a:lstStyle/>
                    <a:p>
                      <a:pPr algn="l" rtl="0" fontAlgn="ctr"/>
                      <a:r>
                        <a:rPr lang="it-IT" sz="1600" b="0" i="0" u="none" strike="noStrike">
                          <a:solidFill>
                            <a:srgbClr val="000000"/>
                          </a:solidFill>
                          <a:latin typeface="Tahoma"/>
                        </a:rPr>
                        <a:t> UE-12  </a:t>
                      </a: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4,468</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3,498</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7,966</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56.1</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43.9</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r>
              <a:tr h="372006">
                <a:tc>
                  <a:txBody>
                    <a:bodyPr/>
                    <a:lstStyle/>
                    <a:p>
                      <a:pPr algn="l" rtl="0" fontAlgn="ctr"/>
                      <a:r>
                        <a:rPr lang="it-IT" sz="1600" b="0" i="0" u="none" strike="noStrike">
                          <a:solidFill>
                            <a:srgbClr val="000000"/>
                          </a:solidFill>
                          <a:latin typeface="Tahoma"/>
                        </a:rPr>
                        <a:t> UE-27  </a:t>
                      </a: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41,031</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8,739</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49,770</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82.4</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c>
                  <a:txBody>
                    <a:bodyPr/>
                    <a:lstStyle/>
                    <a:p>
                      <a:pPr algn="ctr" rtl="0" fontAlgn="ctr"/>
                      <a:r>
                        <a:rPr lang="it-IT" sz="1600" b="0" i="0" u="none" strike="noStrike" dirty="0" smtClean="0">
                          <a:solidFill>
                            <a:srgbClr val="000000"/>
                          </a:solidFill>
                          <a:latin typeface="Tahoma"/>
                        </a:rPr>
                        <a:t>17.6</a:t>
                      </a:r>
                      <a:endParaRPr lang="it-IT" sz="1600" b="0" i="0" u="none" strike="noStrike" dirty="0">
                        <a:solidFill>
                          <a:srgbClr val="000000"/>
                        </a:solidFill>
                        <a:latin typeface="Tahoma"/>
                      </a:endParaRPr>
                    </a:p>
                  </a:txBody>
                  <a:tcPr marL="9525" marR="9525" marT="9525" marB="0" anchor="ctr">
                    <a:lnL>
                      <a:noFill/>
                    </a:lnL>
                    <a:lnR>
                      <a:noFill/>
                    </a:lnR>
                    <a:lnT>
                      <a:noFill/>
                    </a:lnT>
                    <a:lnB>
                      <a:noFill/>
                    </a:lnB>
                  </a:tcPr>
                </a:tc>
              </a:tr>
              <a:tr h="372006">
                <a:tc>
                  <a:txBody>
                    <a:bodyPr/>
                    <a:lstStyle/>
                    <a:p>
                      <a:pPr algn="l" rtl="0" fontAlgn="ctr"/>
                      <a:r>
                        <a:rPr lang="it-IT" sz="1600" b="0" i="0" u="none" strike="noStrike">
                          <a:solidFill>
                            <a:srgbClr val="000000"/>
                          </a:solidFill>
                          <a:latin typeface="Tahoma"/>
                        </a:rPr>
                        <a:t>Outside MSs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dirty="0" smtClean="0">
                          <a:solidFill>
                            <a:srgbClr val="000000"/>
                          </a:solidFill>
                          <a:latin typeface="Tahoma"/>
                        </a:rPr>
                        <a:t>5,062</a:t>
                      </a:r>
                      <a:endParaRPr lang="it-IT" sz="1600" b="0" i="0" u="none" strike="noStrike" dirty="0">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a:solidFill>
                            <a:srgbClr val="000000"/>
                          </a:solidFill>
                          <a:latin typeface="Tahoma"/>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dirty="0" smtClean="0">
                          <a:solidFill>
                            <a:srgbClr val="000000"/>
                          </a:solidFill>
                          <a:latin typeface="Tahoma"/>
                        </a:rPr>
                        <a:t>5,063</a:t>
                      </a:r>
                      <a:endParaRPr lang="it-IT" sz="1600" b="0" i="0" u="none" strike="noStrike" dirty="0">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dirty="0" smtClean="0">
                          <a:solidFill>
                            <a:srgbClr val="000000"/>
                          </a:solidFill>
                          <a:latin typeface="Tahoma"/>
                        </a:rPr>
                        <a:t>100.</a:t>
                      </a:r>
                      <a:endParaRPr lang="it-IT" sz="1600" b="0" i="0" u="none" strike="noStrike" dirty="0">
                        <a:solidFill>
                          <a:srgbClr val="000000"/>
                        </a:solidFill>
                        <a:latin typeface="Tahoma"/>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a:solidFill>
                            <a:srgbClr val="000000"/>
                          </a:solidFill>
                          <a:latin typeface="Tahoma"/>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372006">
                <a:tc>
                  <a:txBody>
                    <a:bodyPr/>
                    <a:lstStyle/>
                    <a:p>
                      <a:pPr algn="l" rtl="0" fontAlgn="ctr"/>
                      <a:r>
                        <a:rPr lang="it-IT" sz="1600" b="1" i="0" u="none" strike="noStrike">
                          <a:solidFill>
                            <a:srgbClr val="000000"/>
                          </a:solidFill>
                          <a:latin typeface="Tahoma"/>
                        </a:rPr>
                        <a:t>Total EU</a:t>
                      </a:r>
                      <a:r>
                        <a:rPr lang="it-IT" sz="1600" b="0" i="0" u="none" strike="noStrike">
                          <a:solidFill>
                            <a:srgbClr val="000000"/>
                          </a:solidFill>
                          <a:latin typeface="Tahoma"/>
                        </a:rPr>
                        <a:t> </a:t>
                      </a:r>
                      <a:endParaRPr lang="it-IT" sz="1600" b="1" i="0" u="none" strike="noStrike">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dirty="0" smtClean="0">
                          <a:solidFill>
                            <a:srgbClr val="000000"/>
                          </a:solidFill>
                          <a:latin typeface="Tahoma"/>
                        </a:rPr>
                        <a:t>46,093</a:t>
                      </a:r>
                      <a:endParaRPr lang="it-IT" sz="1600" b="1"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dirty="0" smtClean="0">
                          <a:solidFill>
                            <a:srgbClr val="000000"/>
                          </a:solidFill>
                          <a:latin typeface="Tahoma"/>
                        </a:rPr>
                        <a:t>8,740</a:t>
                      </a:r>
                      <a:endParaRPr lang="it-IT" sz="1600" b="1"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dirty="0" smtClean="0">
                          <a:solidFill>
                            <a:srgbClr val="000000"/>
                          </a:solidFill>
                          <a:latin typeface="Tahoma"/>
                        </a:rPr>
                        <a:t>54,833</a:t>
                      </a:r>
                      <a:endParaRPr lang="it-IT" sz="1600" b="1"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dirty="0" smtClean="0">
                          <a:solidFill>
                            <a:srgbClr val="000000"/>
                          </a:solidFill>
                          <a:latin typeface="Tahoma"/>
                        </a:rPr>
                        <a:t>84.1</a:t>
                      </a:r>
                      <a:endParaRPr lang="it-IT" sz="1600" b="1"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dirty="0" smtClean="0">
                          <a:solidFill>
                            <a:srgbClr val="000000"/>
                          </a:solidFill>
                          <a:latin typeface="Tahoma"/>
                        </a:rPr>
                        <a:t>15.9</a:t>
                      </a:r>
                      <a:endParaRPr lang="it-IT" sz="1600" b="1" i="0" u="none" strike="noStrike" dirty="0">
                        <a:solidFill>
                          <a:srgbClr val="000000"/>
                        </a:solidFill>
                        <a:latin typeface="Tahom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17</a:t>
            </a:fld>
            <a:endParaRPr lang="it-IT"/>
          </a:p>
        </p:txBody>
      </p:sp>
      <p:sp>
        <p:nvSpPr>
          <p:cNvPr id="11" name="Ovale 13"/>
          <p:cNvSpPr>
            <a:spLocks noChangeArrowheads="1"/>
          </p:cNvSpPr>
          <p:nvPr/>
        </p:nvSpPr>
        <p:spPr bwMode="auto">
          <a:xfrm>
            <a:off x="6372200" y="4910683"/>
            <a:ext cx="1223963" cy="390525"/>
          </a:xfrm>
          <a:prstGeom prst="ellipse">
            <a:avLst/>
          </a:prstGeom>
          <a:noFill/>
          <a:ln w="57150" algn="ctr">
            <a:solidFill>
              <a:srgbClr val="C00000"/>
            </a:solidFill>
            <a:round/>
            <a:headEnd/>
            <a:tailEnd/>
          </a:ln>
        </p:spPr>
        <p:txBody>
          <a:bodyPr anchor="ctr">
            <a:spAutoFit/>
          </a:bodyPr>
          <a:lstStyle/>
          <a:p>
            <a:endParaRPr lang="it-IT" sz="1200">
              <a:solidFill>
                <a:schemeClr val="accent2"/>
              </a:solidFill>
            </a:endParaRPr>
          </a:p>
        </p:txBody>
      </p:sp>
      <p:sp>
        <p:nvSpPr>
          <p:cNvPr id="12" name="Ovale 14"/>
          <p:cNvSpPr>
            <a:spLocks noChangeArrowheads="1"/>
          </p:cNvSpPr>
          <p:nvPr/>
        </p:nvSpPr>
        <p:spPr bwMode="auto">
          <a:xfrm>
            <a:off x="6372200" y="3774033"/>
            <a:ext cx="1223963" cy="388938"/>
          </a:xfrm>
          <a:prstGeom prst="ellipse">
            <a:avLst/>
          </a:prstGeom>
          <a:noFill/>
          <a:ln w="57150" algn="ctr">
            <a:solidFill>
              <a:srgbClr val="0070C0"/>
            </a:solidFill>
            <a:round/>
            <a:headEnd/>
            <a:tailEnd/>
          </a:ln>
        </p:spPr>
        <p:txBody>
          <a:bodyPr anchor="ctr">
            <a:spAutoFit/>
          </a:bodyPr>
          <a:lstStyle/>
          <a:p>
            <a:endParaRPr lang="it-IT" sz="1200">
              <a:solidFill>
                <a:schemeClr val="accent2"/>
              </a:solidFill>
            </a:endParaRPr>
          </a:p>
        </p:txBody>
      </p:sp>
      <p:sp>
        <p:nvSpPr>
          <p:cNvPr id="13" name="Ovale 15"/>
          <p:cNvSpPr>
            <a:spLocks noChangeArrowheads="1"/>
          </p:cNvSpPr>
          <p:nvPr/>
        </p:nvSpPr>
        <p:spPr bwMode="auto">
          <a:xfrm>
            <a:off x="6372200" y="2304008"/>
            <a:ext cx="1223963" cy="388938"/>
          </a:xfrm>
          <a:prstGeom prst="ellipse">
            <a:avLst/>
          </a:prstGeom>
          <a:noFill/>
          <a:ln w="57150" algn="ctr">
            <a:solidFill>
              <a:srgbClr val="0070C0"/>
            </a:solidFill>
            <a:round/>
            <a:headEnd/>
            <a:tailEnd/>
          </a:ln>
        </p:spPr>
        <p:txBody>
          <a:bodyPr anchor="ctr">
            <a:spAutoFit/>
          </a:bodyPr>
          <a:lstStyle/>
          <a:p>
            <a:endParaRPr lang="it-IT" sz="1200">
              <a:solidFill>
                <a:schemeClr val="accent2"/>
              </a:solidFill>
            </a:endParaRPr>
          </a:p>
        </p:txBody>
      </p:sp>
      <p:sp>
        <p:nvSpPr>
          <p:cNvPr id="14" name="Rettangolo arrotondato 13"/>
          <p:cNvSpPr/>
          <p:nvPr/>
        </p:nvSpPr>
        <p:spPr bwMode="auto">
          <a:xfrm>
            <a:off x="6443836" y="2708920"/>
            <a:ext cx="1080120" cy="1008112"/>
          </a:xfrm>
          <a:prstGeom prst="roundRect">
            <a:avLst/>
          </a:prstGeom>
          <a:noFill/>
          <a:ln w="38100" cap="flat" cmpd="sng" algn="ctr">
            <a:solidFill>
              <a:schemeClr val="accent6">
                <a:lumMod val="60000"/>
                <a:lumOff val="40000"/>
              </a:schemeClr>
            </a:solidFill>
            <a:prstDash val="solid"/>
            <a:round/>
            <a:headEnd type="none" w="med" len="med"/>
            <a:tailEnd type="none" w="med" len="med"/>
          </a:ln>
          <a:effectLst>
            <a:glow rad="101600">
              <a:schemeClr val="accent4">
                <a:satMod val="175000"/>
                <a:alpha val="40000"/>
              </a:schemeClr>
            </a:glow>
          </a:effectLst>
        </p:spPr>
        <p:txBody>
          <a:bodyPr wrap="square" anchor="ctr">
            <a:noAutofit/>
          </a:bodyPr>
          <a:lstStyle/>
          <a:p>
            <a:pPr>
              <a:defRPr/>
            </a:pPr>
            <a:endParaRPr lang="it-IT" sz="1200">
              <a:solidFill>
                <a:schemeClr val="accent2"/>
              </a:solidFill>
              <a:latin typeface="Arial" charset="0"/>
              <a:cs typeface="Arial" charset="0"/>
            </a:endParaRPr>
          </a:p>
        </p:txBody>
      </p:sp>
      <p:sp>
        <p:nvSpPr>
          <p:cNvPr id="15" name="Fumetto 1 14"/>
          <p:cNvSpPr>
            <a:spLocks noChangeArrowheads="1"/>
          </p:cNvSpPr>
          <p:nvPr/>
        </p:nvSpPr>
        <p:spPr bwMode="auto">
          <a:xfrm>
            <a:off x="7668344" y="2204864"/>
            <a:ext cx="1368152" cy="431378"/>
          </a:xfrm>
          <a:prstGeom prst="wedgeRectCallout">
            <a:avLst>
              <a:gd name="adj1" fmla="val -66236"/>
              <a:gd name="adj2" fmla="val 22185"/>
            </a:avLst>
          </a:prstGeom>
          <a:solidFill>
            <a:srgbClr val="FFFF66"/>
          </a:solidFill>
          <a:ln w="76200" algn="ctr">
            <a:solidFill>
              <a:srgbClr val="006600"/>
            </a:solidFill>
            <a:round/>
            <a:headEnd/>
            <a:tailEnd/>
          </a:ln>
        </p:spPr>
        <p:txBody>
          <a:bodyPr anchor="b"/>
          <a:lstStyle/>
          <a:p>
            <a:r>
              <a:rPr lang="en-GB" sz="1800" dirty="0" smtClean="0">
                <a:latin typeface="Comic Sans MS" pitchFamily="66" charset="0"/>
              </a:rPr>
              <a:t>P2/P1=1:7</a:t>
            </a:r>
            <a:endParaRPr lang="en-GB" sz="1800" dirty="0">
              <a:latin typeface="Comic Sans MS" pitchFamily="66" charset="0"/>
            </a:endParaRPr>
          </a:p>
        </p:txBody>
      </p:sp>
      <p:sp>
        <p:nvSpPr>
          <p:cNvPr id="16" name="Fumetto 1 15"/>
          <p:cNvSpPr>
            <a:spLocks noChangeArrowheads="1"/>
          </p:cNvSpPr>
          <p:nvPr/>
        </p:nvSpPr>
        <p:spPr bwMode="auto">
          <a:xfrm>
            <a:off x="7668344" y="3212976"/>
            <a:ext cx="1368152" cy="432436"/>
          </a:xfrm>
          <a:prstGeom prst="wedgeRectCallout">
            <a:avLst>
              <a:gd name="adj1" fmla="val -66809"/>
              <a:gd name="adj2" fmla="val 42714"/>
            </a:avLst>
          </a:prstGeom>
          <a:solidFill>
            <a:srgbClr val="FFFF66"/>
          </a:solidFill>
          <a:ln w="76200" algn="ctr">
            <a:solidFill>
              <a:srgbClr val="006600"/>
            </a:solidFill>
            <a:round/>
            <a:headEnd/>
            <a:tailEnd/>
          </a:ln>
        </p:spPr>
        <p:txBody>
          <a:bodyPr anchor="b"/>
          <a:lstStyle/>
          <a:p>
            <a:r>
              <a:rPr lang="en-GB" sz="1800" dirty="0" smtClean="0">
                <a:latin typeface="Comic Sans MS" pitchFamily="66" charset="0"/>
              </a:rPr>
              <a:t>P2/P1=1:8</a:t>
            </a:r>
            <a:endParaRPr lang="en-GB" sz="1800" dirty="0">
              <a:latin typeface="Comic Sans MS" pitchFamily="66" charset="0"/>
            </a:endParaRPr>
          </a:p>
        </p:txBody>
      </p:sp>
      <p:sp>
        <p:nvSpPr>
          <p:cNvPr id="17" name="Fumetto 1 16"/>
          <p:cNvSpPr>
            <a:spLocks noChangeArrowheads="1"/>
          </p:cNvSpPr>
          <p:nvPr/>
        </p:nvSpPr>
        <p:spPr bwMode="auto">
          <a:xfrm>
            <a:off x="7668344" y="4868773"/>
            <a:ext cx="1368152" cy="432435"/>
          </a:xfrm>
          <a:prstGeom prst="wedgeRectCallout">
            <a:avLst>
              <a:gd name="adj1" fmla="val -66236"/>
              <a:gd name="adj2" fmla="val 22185"/>
            </a:avLst>
          </a:prstGeom>
          <a:solidFill>
            <a:srgbClr val="FFFF66"/>
          </a:solidFill>
          <a:ln w="76200" algn="ctr">
            <a:solidFill>
              <a:srgbClr val="006600"/>
            </a:solidFill>
            <a:round/>
            <a:headEnd/>
            <a:tailEnd/>
          </a:ln>
        </p:spPr>
        <p:txBody>
          <a:bodyPr anchor="b"/>
          <a:lstStyle/>
          <a:p>
            <a:r>
              <a:rPr lang="en-GB" sz="1800" dirty="0" smtClean="0">
                <a:latin typeface="Comic Sans MS" pitchFamily="66" charset="0"/>
              </a:rPr>
              <a:t>P2/P1=1:5</a:t>
            </a:r>
            <a:endParaRPr lang="en-GB" sz="1800" dirty="0">
              <a:latin typeface="Comic Sans MS" pitchFamily="66" charset="0"/>
            </a:endParaRPr>
          </a:p>
        </p:txBody>
      </p:sp>
      <p:sp>
        <p:nvSpPr>
          <p:cNvPr id="18" name="Fumetto 1 17"/>
          <p:cNvSpPr>
            <a:spLocks noChangeArrowheads="1"/>
          </p:cNvSpPr>
          <p:nvPr/>
        </p:nvSpPr>
        <p:spPr bwMode="auto">
          <a:xfrm>
            <a:off x="7596336" y="3788652"/>
            <a:ext cx="1431777" cy="432436"/>
          </a:xfrm>
          <a:prstGeom prst="wedgeRectCallout">
            <a:avLst>
              <a:gd name="adj1" fmla="val -66809"/>
              <a:gd name="adj2" fmla="val -12715"/>
            </a:avLst>
          </a:prstGeom>
          <a:solidFill>
            <a:srgbClr val="FFFF66"/>
          </a:solidFill>
          <a:ln w="76200" algn="ctr">
            <a:solidFill>
              <a:srgbClr val="006600"/>
            </a:solidFill>
            <a:round/>
            <a:headEnd/>
            <a:tailEnd/>
          </a:ln>
        </p:spPr>
        <p:txBody>
          <a:bodyPr anchor="b"/>
          <a:lstStyle/>
          <a:p>
            <a:r>
              <a:rPr lang="en-GB" sz="1800" dirty="0" smtClean="0">
                <a:latin typeface="Comic Sans MS" pitchFamily="66" charset="0"/>
              </a:rPr>
              <a:t>P2/P1=3:4</a:t>
            </a:r>
            <a:endParaRPr lang="en-GB" sz="1800" dirty="0">
              <a:latin typeface="Comic Sans MS" pitchFamily="66" charset="0"/>
            </a:endParaRPr>
          </a:p>
        </p:txBody>
      </p:sp>
      <p:sp>
        <p:nvSpPr>
          <p:cNvPr id="20" name="CasellaDiTesto 19"/>
          <p:cNvSpPr txBox="1"/>
          <p:nvPr/>
        </p:nvSpPr>
        <p:spPr>
          <a:xfrm>
            <a:off x="6228184" y="1196752"/>
            <a:ext cx="2032929" cy="307777"/>
          </a:xfrm>
          <a:prstGeom prst="rect">
            <a:avLst/>
          </a:prstGeom>
          <a:noFill/>
        </p:spPr>
        <p:txBody>
          <a:bodyPr wrap="none" rtlCol="0">
            <a:spAutoFit/>
          </a:bodyPr>
          <a:lstStyle/>
          <a:p>
            <a:r>
              <a:rPr lang="it-IT" dirty="0" smtClean="0">
                <a:solidFill>
                  <a:schemeClr val="tx1"/>
                </a:solidFill>
              </a:rPr>
              <a:t>Financial report 2009</a:t>
            </a:r>
            <a:endParaRPr lang="en-GB" dirty="0">
              <a:solidFill>
                <a:schemeClr val="tx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Beatrice\Desktop\elcap\ms4.bmp"/>
          <p:cNvPicPr>
            <a:picLocks noChangeAspect="1" noChangeArrowheads="1"/>
          </p:cNvPicPr>
          <p:nvPr/>
        </p:nvPicPr>
        <p:blipFill>
          <a:blip r:embed="rId3" cstate="print"/>
          <a:srcRect/>
          <a:stretch>
            <a:fillRect/>
          </a:stretch>
        </p:blipFill>
        <p:spPr bwMode="auto">
          <a:xfrm>
            <a:off x="5292080" y="3926782"/>
            <a:ext cx="3600400" cy="2614398"/>
          </a:xfrm>
          <a:prstGeom prst="rect">
            <a:avLst/>
          </a:prstGeom>
          <a:noFill/>
          <a:ln w="9525">
            <a:noFill/>
            <a:miter lim="800000"/>
            <a:headEnd/>
            <a:tailEnd/>
          </a:ln>
        </p:spPr>
      </p:pic>
      <p:sp>
        <p:nvSpPr>
          <p:cNvPr id="2" name="Titolo 1"/>
          <p:cNvSpPr>
            <a:spLocks noGrp="1"/>
          </p:cNvSpPr>
          <p:nvPr>
            <p:ph type="title"/>
          </p:nvPr>
        </p:nvSpPr>
        <p:spPr/>
        <p:txBody>
          <a:bodyPr/>
          <a:lstStyle/>
          <a:p>
            <a:r>
              <a:rPr lang="en-GB" dirty="0" smtClean="0"/>
              <a:t>The execution of the RD Policy</a:t>
            </a:r>
            <a:endParaRPr lang="en-GB" dirty="0"/>
          </a:p>
        </p:txBody>
      </p:sp>
      <p:sp>
        <p:nvSpPr>
          <p:cNvPr id="3" name="Segnaposto contenuto 2"/>
          <p:cNvSpPr>
            <a:spLocks noGrp="1"/>
          </p:cNvSpPr>
          <p:nvPr>
            <p:ph idx="1"/>
          </p:nvPr>
        </p:nvSpPr>
        <p:spPr>
          <a:xfrm>
            <a:off x="745232" y="3789040"/>
            <a:ext cx="4690864" cy="2592288"/>
          </a:xfrm>
        </p:spPr>
        <p:txBody>
          <a:bodyPr>
            <a:normAutofit lnSpcReduction="10000"/>
          </a:bodyPr>
          <a:lstStyle/>
          <a:p>
            <a:r>
              <a:rPr lang="en-US" dirty="0" smtClean="0"/>
              <a:t>52% of funds transformed in actual payments in 3 years</a:t>
            </a:r>
          </a:p>
          <a:p>
            <a:r>
              <a:rPr lang="en-US" dirty="0" smtClean="0"/>
              <a:t>Executed 21% of the available budget for 2007-2013</a:t>
            </a:r>
          </a:p>
          <a:p>
            <a:pPr lvl="1"/>
            <a:r>
              <a:rPr lang="en-US" dirty="0" smtClean="0"/>
              <a:t>Northern and Central EU-15 a physiological rate of execution</a:t>
            </a:r>
          </a:p>
          <a:p>
            <a:pPr lvl="1"/>
            <a:r>
              <a:rPr lang="en-US" dirty="0" smtClean="0"/>
              <a:t>Delays in Eastern (esp. Ro, </a:t>
            </a:r>
            <a:r>
              <a:rPr lang="en-US" dirty="0" err="1" smtClean="0"/>
              <a:t>Bg</a:t>
            </a:r>
            <a:r>
              <a:rPr lang="en-US" dirty="0" smtClean="0"/>
              <a:t>) and Southern MSs (esp. Pt, It)</a:t>
            </a:r>
            <a:endParaRPr lang="en-GB" dirty="0"/>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18</a:t>
            </a:fld>
            <a:endParaRPr lang="it-IT"/>
          </a:p>
        </p:txBody>
      </p:sp>
      <p:graphicFrame>
        <p:nvGraphicFramePr>
          <p:cNvPr id="6" name="Segnaposto contenuto 3"/>
          <p:cNvGraphicFramePr>
            <a:graphicFrameLocks/>
          </p:cNvGraphicFramePr>
          <p:nvPr/>
        </p:nvGraphicFramePr>
        <p:xfrm>
          <a:off x="1187624" y="1687428"/>
          <a:ext cx="7200800" cy="2029604"/>
        </p:xfrm>
        <a:graphic>
          <a:graphicData uri="http://schemas.openxmlformats.org/drawingml/2006/table">
            <a:tbl>
              <a:tblPr firstRow="1" bandRow="1">
                <a:tableStyleId>{5C22544A-7EE6-4342-B048-85BDC9FD1C3A}</a:tableStyleId>
              </a:tblPr>
              <a:tblGrid>
                <a:gridCol w="1440160"/>
                <a:gridCol w="1512168"/>
                <a:gridCol w="1512168"/>
                <a:gridCol w="1296144"/>
                <a:gridCol w="1440160"/>
              </a:tblGrid>
              <a:tr h="417974">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kern="1200" dirty="0" smtClean="0">
                          <a:solidFill>
                            <a:srgbClr val="000000"/>
                          </a:solidFill>
                          <a:latin typeface="Arial"/>
                          <a:ea typeface="+mn-ea"/>
                          <a:cs typeface="+mn-cs"/>
                        </a:rPr>
                        <a:t>Aggregates of</a:t>
                      </a:r>
                      <a:r>
                        <a:rPr lang="it-IT" sz="1200" b="0" i="0" u="none" strike="noStrike" kern="1200" baseline="0" dirty="0" smtClean="0">
                          <a:solidFill>
                            <a:srgbClr val="000000"/>
                          </a:solidFill>
                          <a:latin typeface="Arial"/>
                          <a:ea typeface="+mn-ea"/>
                          <a:cs typeface="+mn-cs"/>
                        </a:rPr>
                        <a:t> </a:t>
                      </a:r>
                      <a:r>
                        <a:rPr lang="it-IT" sz="1200" b="0" i="0" u="none" strike="noStrike" kern="1200" dirty="0" smtClean="0">
                          <a:solidFill>
                            <a:srgbClr val="000000"/>
                          </a:solidFill>
                          <a:latin typeface="Arial"/>
                          <a:ea typeface="+mn-ea"/>
                          <a:cs typeface="+mn-cs"/>
                        </a:rPr>
                        <a:t>Member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it-IT" sz="1200" b="0" i="0" u="none" strike="noStrike" kern="1200" dirty="0" smtClean="0">
                          <a:solidFill>
                            <a:srgbClr val="000000"/>
                          </a:solidFill>
                          <a:latin typeface="Arial"/>
                          <a:ea typeface="+mn-ea"/>
                          <a:cs typeface="+mn-cs"/>
                        </a:rPr>
                        <a:t>Budget</a:t>
                      </a:r>
                    </a:p>
                    <a:p>
                      <a:pPr marL="0" algn="ctr" defTabSz="914400" rtl="0" eaLnBrk="1" fontAlgn="b" latinLnBrk="0" hangingPunct="1"/>
                      <a:r>
                        <a:rPr lang="it-IT" sz="1200" b="0" i="0" u="none" strike="noStrike" kern="1200" dirty="0" smtClean="0">
                          <a:solidFill>
                            <a:srgbClr val="000000"/>
                          </a:solidFill>
                          <a:latin typeface="Arial"/>
                          <a:ea typeface="+mn-ea"/>
                          <a:cs typeface="+mn-cs"/>
                        </a:rPr>
                        <a:t>2007-2009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it-IT" sz="1200" b="0" i="0" u="none" strike="noStrike" kern="1200" dirty="0" smtClean="0">
                          <a:solidFill>
                            <a:srgbClr val="000000"/>
                          </a:solidFill>
                          <a:latin typeface="Arial"/>
                          <a:ea typeface="+mn-ea"/>
                          <a:cs typeface="+mn-cs"/>
                        </a:rPr>
                        <a:t>Expenditure</a:t>
                      </a:r>
                    </a:p>
                    <a:p>
                      <a:pPr marL="0" algn="ctr" defTabSz="914400" rtl="0" eaLnBrk="1" fontAlgn="b" latinLnBrk="0" hangingPunct="1"/>
                      <a:r>
                        <a:rPr lang="it-IT" sz="1200" b="0" i="0" u="none" strike="noStrike" kern="1200" dirty="0" smtClean="0">
                          <a:solidFill>
                            <a:srgbClr val="000000"/>
                          </a:solidFill>
                          <a:latin typeface="Arial"/>
                          <a:ea typeface="+mn-ea"/>
                          <a:cs typeface="+mn-cs"/>
                        </a:rPr>
                        <a:t>2007-2009</a:t>
                      </a:r>
                      <a:endParaRPr lang="it-IT" sz="1200" b="0" i="0" u="none" strike="noStrike" kern="120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it-IT" sz="1200" b="0" i="0" u="none" strike="noStrike" kern="1200" dirty="0" smtClean="0">
                          <a:solidFill>
                            <a:srgbClr val="000000"/>
                          </a:solidFill>
                          <a:latin typeface="Arial"/>
                          <a:ea typeface="+mn-ea"/>
                          <a:cs typeface="+mn-cs"/>
                        </a:rPr>
                        <a:t>Expenditure</a:t>
                      </a:r>
                    </a:p>
                    <a:p>
                      <a:pPr marL="0" algn="ctr" defTabSz="914400" rtl="0" eaLnBrk="1" fontAlgn="b" latinLnBrk="0" hangingPunct="1"/>
                      <a:r>
                        <a:rPr lang="it-IT" sz="1200" b="0" i="0" u="none" strike="noStrike" kern="1200" dirty="0" smtClean="0">
                          <a:solidFill>
                            <a:srgbClr val="000000"/>
                          </a:solidFill>
                          <a:latin typeface="Arial"/>
                          <a:ea typeface="+mn-ea"/>
                          <a:cs typeface="+mn-cs"/>
                        </a:rPr>
                        <a:t>/Budget</a:t>
                      </a:r>
                      <a:r>
                        <a:rPr lang="it-IT" sz="1200" b="0" i="0" u="none" strike="noStrike" kern="1200" baseline="0" dirty="0" smtClean="0">
                          <a:solidFill>
                            <a:srgbClr val="000000"/>
                          </a:solidFill>
                          <a:latin typeface="Arial"/>
                          <a:ea typeface="+mn-ea"/>
                          <a:cs typeface="+mn-cs"/>
                        </a:rPr>
                        <a:t> </a:t>
                      </a:r>
                      <a:r>
                        <a:rPr lang="it-IT" sz="1200" b="0" i="0" u="none" strike="noStrike" kern="1200" dirty="0" smtClean="0">
                          <a:solidFill>
                            <a:srgbClr val="000000"/>
                          </a:solidFill>
                          <a:latin typeface="Arial"/>
                          <a:ea typeface="+mn-ea"/>
                          <a:cs typeface="+mn-cs"/>
                        </a:rPr>
                        <a:t>2007-09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it-IT" sz="1200" b="0" i="0" u="none" strike="noStrike" kern="1200" dirty="0" smtClean="0">
                          <a:solidFill>
                            <a:srgbClr val="000000"/>
                          </a:solidFill>
                          <a:latin typeface="Arial"/>
                          <a:ea typeface="+mn-ea"/>
                          <a:cs typeface="+mn-cs"/>
                        </a:rPr>
                        <a:t>Expenditure</a:t>
                      </a:r>
                    </a:p>
                    <a:p>
                      <a:pPr marL="0" algn="ctr" defTabSz="914400" rtl="0" eaLnBrk="1" fontAlgn="b" latinLnBrk="0" hangingPunct="1"/>
                      <a:r>
                        <a:rPr lang="it-IT" sz="1200" b="0" i="0" u="none" strike="noStrike" kern="1200" dirty="0" smtClean="0">
                          <a:solidFill>
                            <a:srgbClr val="000000"/>
                          </a:solidFill>
                          <a:latin typeface="Arial"/>
                          <a:ea typeface="+mn-ea"/>
                          <a:cs typeface="+mn-cs"/>
                        </a:rPr>
                        <a:t>/RDP</a:t>
                      </a:r>
                      <a:r>
                        <a:rPr lang="it-IT" sz="1200" b="0" i="0" u="none" strike="noStrike" kern="1200" baseline="0" dirty="0" smtClean="0">
                          <a:solidFill>
                            <a:srgbClr val="000000"/>
                          </a:solidFill>
                          <a:latin typeface="Arial"/>
                          <a:ea typeface="+mn-ea"/>
                          <a:cs typeface="+mn-cs"/>
                        </a:rPr>
                        <a:t> </a:t>
                      </a:r>
                      <a:r>
                        <a:rPr lang="it-IT" sz="1200" b="0" i="0" u="none" strike="noStrike" kern="1200" dirty="0" smtClean="0">
                          <a:solidFill>
                            <a:srgbClr val="000000"/>
                          </a:solidFill>
                          <a:latin typeface="Arial"/>
                          <a:ea typeface="+mn-ea"/>
                          <a:cs typeface="+mn-cs"/>
                        </a:rPr>
                        <a:t>2007-2013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vMerge="1">
                  <a:txBody>
                    <a:bodyPr/>
                    <a:lstStyle/>
                    <a:p>
                      <a:endParaRPr lang="it-IT" dirty="0"/>
                    </a:p>
                  </a:txBody>
                  <a:tcPr/>
                </a:tc>
                <a:tc>
                  <a:txBody>
                    <a:bodyPr/>
                    <a:lstStyle/>
                    <a:p>
                      <a:pPr marL="0" algn="ctr" defTabSz="914400" rtl="0" eaLnBrk="1" fontAlgn="b" latinLnBrk="0" hangingPunct="1"/>
                      <a:r>
                        <a:rPr lang="it-IT" sz="1200" b="0" i="0" u="none" strike="noStrike" kern="1200" dirty="0" err="1">
                          <a:solidFill>
                            <a:srgbClr val="000000"/>
                          </a:solidFill>
                          <a:latin typeface="Arial"/>
                          <a:ea typeface="+mn-ea"/>
                          <a:cs typeface="+mn-cs"/>
                        </a:rPr>
                        <a:t>M€</a:t>
                      </a:r>
                      <a:endParaRPr lang="it-IT" sz="1200" b="0" i="0" u="none" strike="noStrike" kern="120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it-IT" sz="1200" b="0" i="0" u="none" strike="noStrike" kern="1200" dirty="0" err="1" smtClean="0">
                          <a:solidFill>
                            <a:srgbClr val="000000"/>
                          </a:solidFill>
                          <a:latin typeface="Arial"/>
                          <a:ea typeface="+mn-ea"/>
                          <a:cs typeface="+mn-cs"/>
                        </a:rPr>
                        <a:t>M€</a:t>
                      </a:r>
                      <a:endParaRPr lang="it-IT" sz="1200" b="0" i="0" u="none" strike="noStrike" kern="120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kern="1200" dirty="0" smtClean="0">
                          <a:solidFill>
                            <a:srgbClr val="000000"/>
                          </a:solidFill>
                          <a:latin typeface="Arial"/>
                          <a:ea typeface="+mn-ea"/>
                          <a:cs typeface="+mn-cs"/>
                        </a:rPr>
                        <a:t>%</a:t>
                      </a:r>
                      <a:endParaRPr lang="it-IT" sz="1200" b="0" i="0" u="none" strike="noStrike" kern="1200" dirty="0">
                        <a:solidFill>
                          <a:srgbClr val="000000"/>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kern="1200" dirty="0" smtClean="0">
                          <a:solidFill>
                            <a:srgbClr val="000000"/>
                          </a:solidFill>
                          <a:latin typeface="Arial"/>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256">
                <a:tc>
                  <a:txBody>
                    <a:bodyPr/>
                    <a:lstStyle/>
                    <a:p>
                      <a:pPr algn="l" rtl="0" fontAlgn="b"/>
                      <a:r>
                        <a:rPr lang="it-IT" sz="1400" b="0" i="0" u="none" strike="noStrike" dirty="0">
                          <a:solidFill>
                            <a:srgbClr val="000000"/>
                          </a:solidFill>
                          <a:latin typeface="Arial" pitchFamily="34" charset="0"/>
                          <a:cs typeface="Arial" pitchFamily="34" charset="0"/>
                        </a:rPr>
                        <a:t>Eu-15</a:t>
                      </a: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it-IT" sz="1400" b="0" i="0" u="none" strike="noStrike" dirty="0" smtClean="0">
                          <a:latin typeface="Arial" pitchFamily="34" charset="0"/>
                          <a:cs typeface="Arial" pitchFamily="34" charset="0"/>
                        </a:rPr>
                        <a:t>22,627</a:t>
                      </a:r>
                      <a:endParaRPr lang="it-IT" sz="1400" b="0" i="0" u="none" strike="noStrike" dirty="0">
                        <a:latin typeface="Arial" pitchFamily="34" charset="0"/>
                        <a:cs typeface="Arial" pitchFamily="34" charset="0"/>
                      </a:endParaRPr>
                    </a:p>
                  </a:txBody>
                  <a:tcPr marL="9525" marR="36000" marT="9525" marB="0" anchor="b">
                    <a:lnT w="12700" cap="flat" cmpd="sng" algn="ctr">
                      <a:solidFill>
                        <a:schemeClr val="tx1"/>
                      </a:solidFill>
                      <a:prstDash val="solid"/>
                      <a:round/>
                      <a:headEnd type="none" w="med" len="med"/>
                      <a:tailEnd type="none" w="med" len="med"/>
                    </a:lnT>
                    <a:noFill/>
                  </a:tcPr>
                </a:tc>
                <a:tc>
                  <a:txBody>
                    <a:bodyPr/>
                    <a:lstStyle/>
                    <a:p>
                      <a:pPr algn="ctr" fontAlgn="b"/>
                      <a:r>
                        <a:rPr lang="it-IT" sz="1400" b="0" i="0" u="none" strike="noStrike" dirty="0" smtClean="0">
                          <a:latin typeface="Arial" pitchFamily="34" charset="0"/>
                          <a:cs typeface="Arial" pitchFamily="34" charset="0"/>
                        </a:rPr>
                        <a:t>13,744</a:t>
                      </a:r>
                      <a:endParaRPr lang="it-IT" sz="1400" b="0" i="0" u="none" strike="noStrike" dirty="0">
                        <a:latin typeface="Arial" pitchFamily="34" charset="0"/>
                        <a:cs typeface="Arial" pitchFamily="34" charset="0"/>
                      </a:endParaRPr>
                    </a:p>
                  </a:txBody>
                  <a:tcPr marL="9525" marR="36000" marT="9525" marB="0" anchor="b">
                    <a:lnT w="12700" cap="flat" cmpd="sng" algn="ctr">
                      <a:solidFill>
                        <a:schemeClr val="tx1"/>
                      </a:solidFill>
                      <a:prstDash val="solid"/>
                      <a:round/>
                      <a:headEnd type="none" w="med" len="med"/>
                      <a:tailEnd type="none" w="med" len="med"/>
                    </a:lnT>
                    <a:noFill/>
                  </a:tcPr>
                </a:tc>
                <a:tc>
                  <a:txBody>
                    <a:bodyPr/>
                    <a:lstStyle/>
                    <a:p>
                      <a:pPr algn="ctr" fontAlgn="b"/>
                      <a:r>
                        <a:rPr lang="it-IT" sz="1400" b="0" i="0" u="none" strike="noStrike" dirty="0">
                          <a:latin typeface="Arial" pitchFamily="34" charset="0"/>
                          <a:cs typeface="Arial" pitchFamily="34" charset="0"/>
                        </a:rPr>
                        <a:t>61</a:t>
                      </a:r>
                    </a:p>
                  </a:txBody>
                  <a:tcPr marL="9525" marR="36000" marT="9525" marB="0" anchor="b">
                    <a:lnT w="12700" cap="flat" cmpd="sng" algn="ctr">
                      <a:solidFill>
                        <a:schemeClr val="tx1"/>
                      </a:solidFill>
                      <a:prstDash val="solid"/>
                      <a:round/>
                      <a:headEnd type="none" w="med" len="med"/>
                      <a:tailEnd type="none" w="med" len="med"/>
                    </a:lnT>
                    <a:noFill/>
                  </a:tcPr>
                </a:tc>
                <a:tc>
                  <a:txBody>
                    <a:bodyPr/>
                    <a:lstStyle/>
                    <a:p>
                      <a:pPr algn="ctr" fontAlgn="b"/>
                      <a:r>
                        <a:rPr lang="it-IT" sz="1400" b="0" i="0" u="none" strike="noStrike" dirty="0">
                          <a:latin typeface="Arial" pitchFamily="34" charset="0"/>
                          <a:cs typeface="Arial" pitchFamily="34" charset="0"/>
                        </a:rPr>
                        <a:t>23</a:t>
                      </a:r>
                    </a:p>
                  </a:txBody>
                  <a:tcPr marL="9525" marR="36000" marT="9525" marB="0" anchor="b">
                    <a:lnT w="12700" cap="flat" cmpd="sng" algn="ctr">
                      <a:solidFill>
                        <a:schemeClr val="tx1"/>
                      </a:solidFill>
                      <a:prstDash val="solid"/>
                      <a:round/>
                      <a:headEnd type="none" w="med" len="med"/>
                      <a:tailEnd type="none" w="med" len="med"/>
                    </a:lnT>
                    <a:noFill/>
                  </a:tcPr>
                </a:tc>
              </a:tr>
              <a:tr h="120387">
                <a:tc>
                  <a:txBody>
                    <a:bodyPr/>
                    <a:lstStyle/>
                    <a:p>
                      <a:pPr algn="l" rtl="0" fontAlgn="b"/>
                      <a:r>
                        <a:rPr lang="it-IT" sz="1400" b="0" i="1" u="none" strike="noStrike" dirty="0">
                          <a:solidFill>
                            <a:srgbClr val="000000"/>
                          </a:solidFill>
                          <a:latin typeface="Arial" pitchFamily="34" charset="0"/>
                          <a:cs typeface="Arial" pitchFamily="34" charset="0"/>
                        </a:rPr>
                        <a:t> - North</a:t>
                      </a:r>
                    </a:p>
                  </a:txBody>
                  <a:tcPr marL="9525" marR="9525" marT="9525" marB="0" anchor="b">
                    <a:noFill/>
                  </a:tcPr>
                </a:tc>
                <a:tc>
                  <a:txBody>
                    <a:bodyPr/>
                    <a:lstStyle/>
                    <a:p>
                      <a:pPr algn="ctr" fontAlgn="b"/>
                      <a:r>
                        <a:rPr lang="it-IT" sz="1400" b="0" i="0" u="none" strike="noStrike" dirty="0" smtClean="0">
                          <a:latin typeface="Arial" pitchFamily="34" charset="0"/>
                          <a:cs typeface="Arial" pitchFamily="34" charset="0"/>
                        </a:rPr>
                        <a:t>4,651</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smtClean="0">
                          <a:latin typeface="Arial" pitchFamily="34" charset="0"/>
                          <a:cs typeface="Arial" pitchFamily="34" charset="0"/>
                        </a:rPr>
                        <a:t>3,510</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75</a:t>
                      </a: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30</a:t>
                      </a:r>
                    </a:p>
                  </a:txBody>
                  <a:tcPr marL="9525" marR="36000" marT="9525" marB="0" anchor="b">
                    <a:noFill/>
                  </a:tcPr>
                </a:tc>
              </a:tr>
              <a:tr h="41518">
                <a:tc>
                  <a:txBody>
                    <a:bodyPr/>
                    <a:lstStyle/>
                    <a:p>
                      <a:pPr algn="l" rtl="0" fontAlgn="b"/>
                      <a:r>
                        <a:rPr lang="it-IT" sz="1400" b="0" i="1" u="none" strike="noStrike" dirty="0">
                          <a:solidFill>
                            <a:srgbClr val="000000"/>
                          </a:solidFill>
                          <a:latin typeface="Arial" pitchFamily="34" charset="0"/>
                          <a:cs typeface="Arial" pitchFamily="34" charset="0"/>
                        </a:rPr>
                        <a:t> - Center</a:t>
                      </a:r>
                    </a:p>
                  </a:txBody>
                  <a:tcPr marL="9525" marR="9525" marT="9525" marB="0" anchor="b">
                    <a:noFill/>
                  </a:tcPr>
                </a:tc>
                <a:tc>
                  <a:txBody>
                    <a:bodyPr/>
                    <a:lstStyle/>
                    <a:p>
                      <a:pPr algn="ctr" fontAlgn="b"/>
                      <a:r>
                        <a:rPr lang="it-IT" sz="1400" b="0" i="0" u="none" strike="noStrike" dirty="0" smtClean="0">
                          <a:latin typeface="Arial" pitchFamily="34" charset="0"/>
                          <a:cs typeface="Arial" pitchFamily="34" charset="0"/>
                        </a:rPr>
                        <a:t>8,632</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smtClean="0">
                          <a:latin typeface="Arial" pitchFamily="34" charset="0"/>
                          <a:cs typeface="Arial" pitchFamily="34" charset="0"/>
                        </a:rPr>
                        <a:t>6,573</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76</a:t>
                      </a: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30</a:t>
                      </a:r>
                    </a:p>
                  </a:txBody>
                  <a:tcPr marL="9525" marR="36000" marT="9525" marB="0" anchor="b">
                    <a:noFill/>
                  </a:tcPr>
                </a:tc>
              </a:tr>
              <a:tr h="0">
                <a:tc>
                  <a:txBody>
                    <a:bodyPr/>
                    <a:lstStyle/>
                    <a:p>
                      <a:pPr algn="l" rtl="0" fontAlgn="b"/>
                      <a:r>
                        <a:rPr lang="it-IT" sz="1400" b="0" i="1" u="none" strike="noStrike" dirty="0">
                          <a:solidFill>
                            <a:srgbClr val="000000"/>
                          </a:solidFill>
                          <a:latin typeface="Arial" pitchFamily="34" charset="0"/>
                          <a:cs typeface="Arial" pitchFamily="34" charset="0"/>
                        </a:rPr>
                        <a:t> - South</a:t>
                      </a:r>
                    </a:p>
                  </a:txBody>
                  <a:tcPr marL="9525" marR="9525" marT="9525" marB="0" anchor="b">
                    <a:noFill/>
                  </a:tcPr>
                </a:tc>
                <a:tc>
                  <a:txBody>
                    <a:bodyPr/>
                    <a:lstStyle/>
                    <a:p>
                      <a:pPr algn="ctr" fontAlgn="b"/>
                      <a:r>
                        <a:rPr lang="it-IT" sz="1400" b="0" i="0" u="none" strike="noStrike" dirty="0" smtClean="0">
                          <a:latin typeface="Arial" pitchFamily="34" charset="0"/>
                          <a:cs typeface="Arial" pitchFamily="34" charset="0"/>
                        </a:rPr>
                        <a:t>9,344</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smtClean="0">
                          <a:latin typeface="Arial" pitchFamily="34" charset="0"/>
                          <a:cs typeface="Arial" pitchFamily="34" charset="0"/>
                        </a:rPr>
                        <a:t>3,661</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39</a:t>
                      </a: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15</a:t>
                      </a:r>
                    </a:p>
                  </a:txBody>
                  <a:tcPr marL="9525" marR="36000" marT="9525" marB="0" anchor="b">
                    <a:noFill/>
                  </a:tcPr>
                </a:tc>
              </a:tr>
              <a:tr h="0">
                <a:tc>
                  <a:txBody>
                    <a:bodyPr/>
                    <a:lstStyle/>
                    <a:p>
                      <a:pPr algn="l" rtl="0" fontAlgn="b"/>
                      <a:r>
                        <a:rPr lang="it-IT" sz="1400" b="0" i="0" u="none" strike="noStrike" dirty="0">
                          <a:solidFill>
                            <a:srgbClr val="000000"/>
                          </a:solidFill>
                          <a:latin typeface="Arial" pitchFamily="34" charset="0"/>
                          <a:cs typeface="Arial" pitchFamily="34" charset="0"/>
                        </a:rPr>
                        <a:t>Eu-12</a:t>
                      </a:r>
                    </a:p>
                  </a:txBody>
                  <a:tcPr marL="9525" marR="9525" marT="9525" marB="0" anchor="b">
                    <a:noFill/>
                  </a:tcPr>
                </a:tc>
                <a:tc>
                  <a:txBody>
                    <a:bodyPr/>
                    <a:lstStyle/>
                    <a:p>
                      <a:pPr algn="ctr" fontAlgn="b"/>
                      <a:r>
                        <a:rPr lang="it-IT" sz="1400" b="0" i="0" u="none" strike="noStrike" dirty="0" smtClean="0">
                          <a:latin typeface="Arial" pitchFamily="34" charset="0"/>
                          <a:cs typeface="Arial" pitchFamily="34" charset="0"/>
                        </a:rPr>
                        <a:t>15,244</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smtClean="0">
                          <a:latin typeface="Arial" pitchFamily="34" charset="0"/>
                          <a:cs typeface="Arial" pitchFamily="34" charset="0"/>
                        </a:rPr>
                        <a:t>5,987</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39</a:t>
                      </a: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16</a:t>
                      </a:r>
                    </a:p>
                  </a:txBody>
                  <a:tcPr marL="9525" marR="36000" marT="9525" marB="0" anchor="b">
                    <a:noFill/>
                  </a:tcPr>
                </a:tc>
              </a:tr>
              <a:tr h="92943">
                <a:tc>
                  <a:txBody>
                    <a:bodyPr/>
                    <a:lstStyle/>
                    <a:p>
                      <a:pPr algn="l" rtl="0" fontAlgn="b"/>
                      <a:r>
                        <a:rPr lang="it-IT" sz="1400" b="1" i="0" u="none" strike="noStrike" dirty="0">
                          <a:solidFill>
                            <a:srgbClr val="000000"/>
                          </a:solidFill>
                          <a:latin typeface="Arial" pitchFamily="34" charset="0"/>
                          <a:cs typeface="Arial" pitchFamily="34" charset="0"/>
                        </a:rPr>
                        <a:t>Eu-27</a:t>
                      </a:r>
                    </a:p>
                  </a:txBody>
                  <a:tcPr marL="9525" marR="9525" marT="9525" marB="0" anchor="b">
                    <a:noFill/>
                  </a:tcPr>
                </a:tc>
                <a:tc>
                  <a:txBody>
                    <a:bodyPr/>
                    <a:lstStyle/>
                    <a:p>
                      <a:pPr algn="ctr" fontAlgn="b"/>
                      <a:r>
                        <a:rPr lang="it-IT" sz="1400" b="0" i="0" u="none" strike="noStrike" dirty="0" smtClean="0">
                          <a:latin typeface="Arial" pitchFamily="34" charset="0"/>
                          <a:cs typeface="Arial" pitchFamily="34" charset="0"/>
                        </a:rPr>
                        <a:t>37,870</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smtClean="0">
                          <a:latin typeface="Arial" pitchFamily="34" charset="0"/>
                          <a:cs typeface="Arial" pitchFamily="34" charset="0"/>
                        </a:rPr>
                        <a:t>19,731</a:t>
                      </a:r>
                      <a:endParaRPr lang="it-IT" sz="1400" b="0" i="0" u="none" strike="noStrike" dirty="0">
                        <a:latin typeface="Arial" pitchFamily="34" charset="0"/>
                        <a:cs typeface="Arial" pitchFamily="34" charset="0"/>
                      </a:endParaRP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52</a:t>
                      </a:r>
                    </a:p>
                  </a:txBody>
                  <a:tcPr marL="9525" marR="36000" marT="9525" marB="0" anchor="b">
                    <a:noFill/>
                  </a:tcPr>
                </a:tc>
                <a:tc>
                  <a:txBody>
                    <a:bodyPr/>
                    <a:lstStyle/>
                    <a:p>
                      <a:pPr algn="ctr" fontAlgn="b"/>
                      <a:r>
                        <a:rPr lang="it-IT" sz="1400" b="0" i="0" u="none" strike="noStrike" dirty="0">
                          <a:latin typeface="Arial" pitchFamily="34" charset="0"/>
                          <a:cs typeface="Arial" pitchFamily="34" charset="0"/>
                        </a:rPr>
                        <a:t>21</a:t>
                      </a:r>
                    </a:p>
                  </a:txBody>
                  <a:tcPr marL="9525" marR="36000" marT="9525" marB="0" anchor="b">
                    <a:noFill/>
                  </a:tcPr>
                </a:tc>
              </a:tr>
            </a:tbl>
          </a:graphicData>
        </a:graphic>
      </p:graphicFrame>
      <p:sp>
        <p:nvSpPr>
          <p:cNvPr id="7" name="CasellaDiTesto 6"/>
          <p:cNvSpPr txBox="1"/>
          <p:nvPr/>
        </p:nvSpPr>
        <p:spPr>
          <a:xfrm>
            <a:off x="6985602" y="1340768"/>
            <a:ext cx="1330814" cy="307777"/>
          </a:xfrm>
          <a:prstGeom prst="rect">
            <a:avLst/>
          </a:prstGeom>
          <a:noFill/>
        </p:spPr>
        <p:txBody>
          <a:bodyPr wrap="none" rtlCol="0">
            <a:spAutoFit/>
          </a:bodyPr>
          <a:lstStyle/>
          <a:p>
            <a:r>
              <a:rPr lang="en-GB" b="0" dirty="0" smtClean="0">
                <a:solidFill>
                  <a:schemeClr val="tx1"/>
                </a:solidFill>
              </a:rPr>
              <a:t>EAFRD funds </a:t>
            </a:r>
            <a:endParaRPr lang="en-GB" b="0" dirty="0">
              <a:solidFill>
                <a:schemeClr val="tx1"/>
              </a:solidFill>
            </a:endParaRPr>
          </a:p>
        </p:txBody>
      </p:sp>
      <p:sp>
        <p:nvSpPr>
          <p:cNvPr id="8" name="Rettangolo 7"/>
          <p:cNvSpPr/>
          <p:nvPr/>
        </p:nvSpPr>
        <p:spPr bwMode="auto">
          <a:xfrm>
            <a:off x="6109827" y="3985319"/>
            <a:ext cx="144016" cy="16376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9" name="Rettangolo 8"/>
          <p:cNvSpPr/>
          <p:nvPr/>
        </p:nvSpPr>
        <p:spPr bwMode="auto">
          <a:xfrm>
            <a:off x="6109827" y="4201343"/>
            <a:ext cx="144016" cy="163761"/>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0" name="Rettangolo 9"/>
          <p:cNvSpPr/>
          <p:nvPr/>
        </p:nvSpPr>
        <p:spPr bwMode="auto">
          <a:xfrm>
            <a:off x="6109827" y="4437112"/>
            <a:ext cx="144016" cy="163761"/>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1" name="CasellaDiTesto 10"/>
          <p:cNvSpPr txBox="1"/>
          <p:nvPr/>
        </p:nvSpPr>
        <p:spPr>
          <a:xfrm>
            <a:off x="6253843" y="3933056"/>
            <a:ext cx="623889" cy="246221"/>
          </a:xfrm>
          <a:prstGeom prst="rect">
            <a:avLst/>
          </a:prstGeom>
          <a:noFill/>
        </p:spPr>
        <p:txBody>
          <a:bodyPr wrap="none" rtlCol="0">
            <a:spAutoFit/>
          </a:bodyPr>
          <a:lstStyle/>
          <a:p>
            <a:r>
              <a:rPr lang="en-GB" sz="1000" b="0" dirty="0" smtClean="0">
                <a:solidFill>
                  <a:schemeClr val="tx1"/>
                </a:solidFill>
              </a:rPr>
              <a:t>15-37%</a:t>
            </a:r>
            <a:endParaRPr lang="en-GB" sz="1000" b="0" dirty="0">
              <a:solidFill>
                <a:schemeClr val="tx1"/>
              </a:solidFill>
            </a:endParaRPr>
          </a:p>
        </p:txBody>
      </p:sp>
      <p:sp>
        <p:nvSpPr>
          <p:cNvPr id="15" name="Rettangolo 14"/>
          <p:cNvSpPr/>
          <p:nvPr/>
        </p:nvSpPr>
        <p:spPr bwMode="auto">
          <a:xfrm>
            <a:off x="6109827" y="4653136"/>
            <a:ext cx="144016" cy="16376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6" name="CasellaDiTesto 15"/>
          <p:cNvSpPr txBox="1"/>
          <p:nvPr/>
        </p:nvSpPr>
        <p:spPr>
          <a:xfrm>
            <a:off x="6253843" y="4149080"/>
            <a:ext cx="623889" cy="246221"/>
          </a:xfrm>
          <a:prstGeom prst="rect">
            <a:avLst/>
          </a:prstGeom>
          <a:noFill/>
        </p:spPr>
        <p:txBody>
          <a:bodyPr wrap="none" rtlCol="0">
            <a:spAutoFit/>
          </a:bodyPr>
          <a:lstStyle/>
          <a:p>
            <a:r>
              <a:rPr lang="en-GB" sz="1000" b="0" dirty="0" smtClean="0">
                <a:solidFill>
                  <a:schemeClr val="tx1"/>
                </a:solidFill>
              </a:rPr>
              <a:t>37-59%</a:t>
            </a:r>
            <a:endParaRPr lang="en-GB" sz="1000" b="0" dirty="0">
              <a:solidFill>
                <a:schemeClr val="tx1"/>
              </a:solidFill>
            </a:endParaRPr>
          </a:p>
        </p:txBody>
      </p:sp>
      <p:sp>
        <p:nvSpPr>
          <p:cNvPr id="17" name="CasellaDiTesto 16"/>
          <p:cNvSpPr txBox="1"/>
          <p:nvPr/>
        </p:nvSpPr>
        <p:spPr>
          <a:xfrm>
            <a:off x="6253843" y="4365104"/>
            <a:ext cx="623889" cy="246221"/>
          </a:xfrm>
          <a:prstGeom prst="rect">
            <a:avLst/>
          </a:prstGeom>
          <a:noFill/>
        </p:spPr>
        <p:txBody>
          <a:bodyPr wrap="none" rtlCol="0">
            <a:spAutoFit/>
          </a:bodyPr>
          <a:lstStyle/>
          <a:p>
            <a:r>
              <a:rPr lang="en-GB" sz="1000" b="0" dirty="0" smtClean="0">
                <a:solidFill>
                  <a:schemeClr val="tx1"/>
                </a:solidFill>
              </a:rPr>
              <a:t>59-80%</a:t>
            </a:r>
            <a:endParaRPr lang="en-GB" sz="1000" b="0" dirty="0">
              <a:solidFill>
                <a:schemeClr val="tx1"/>
              </a:solidFill>
            </a:endParaRPr>
          </a:p>
        </p:txBody>
      </p:sp>
      <p:sp>
        <p:nvSpPr>
          <p:cNvPr id="18" name="CasellaDiTesto 17"/>
          <p:cNvSpPr txBox="1"/>
          <p:nvPr/>
        </p:nvSpPr>
        <p:spPr>
          <a:xfrm>
            <a:off x="6253843" y="4581128"/>
            <a:ext cx="694421" cy="246221"/>
          </a:xfrm>
          <a:prstGeom prst="rect">
            <a:avLst/>
          </a:prstGeom>
          <a:noFill/>
        </p:spPr>
        <p:txBody>
          <a:bodyPr wrap="none" rtlCol="0">
            <a:spAutoFit/>
          </a:bodyPr>
          <a:lstStyle/>
          <a:p>
            <a:r>
              <a:rPr lang="en-GB" sz="1000" b="0" dirty="0" smtClean="0">
                <a:solidFill>
                  <a:schemeClr val="tx1"/>
                </a:solidFill>
              </a:rPr>
              <a:t>80-103%</a:t>
            </a:r>
            <a:endParaRPr lang="en-GB" sz="1000" b="0" dirty="0">
              <a:solidFill>
                <a:schemeClr val="tx1"/>
              </a:solidFill>
            </a:endParaRPr>
          </a:p>
        </p:txBody>
      </p:sp>
      <p:sp>
        <p:nvSpPr>
          <p:cNvPr id="19" name="CasellaDiTesto 18"/>
          <p:cNvSpPr txBox="1"/>
          <p:nvPr/>
        </p:nvSpPr>
        <p:spPr>
          <a:xfrm>
            <a:off x="5903995" y="3666510"/>
            <a:ext cx="2462534" cy="307777"/>
          </a:xfrm>
          <a:prstGeom prst="rect">
            <a:avLst/>
          </a:prstGeom>
          <a:noFill/>
        </p:spPr>
        <p:txBody>
          <a:bodyPr wrap="none" rtlCol="0">
            <a:spAutoFit/>
          </a:bodyPr>
          <a:lstStyle/>
          <a:p>
            <a:pPr algn="ctr" fontAlgn="b"/>
            <a:r>
              <a:rPr lang="it-IT" sz="1400" b="0" dirty="0" err="1" smtClean="0">
                <a:solidFill>
                  <a:srgbClr val="C00000"/>
                </a:solidFill>
                <a:latin typeface="Arial"/>
              </a:rPr>
              <a:t>Expenditure</a:t>
            </a:r>
            <a:r>
              <a:rPr lang="it-IT" sz="1400" b="0" dirty="0" smtClean="0">
                <a:solidFill>
                  <a:srgbClr val="C00000"/>
                </a:solidFill>
                <a:latin typeface="Arial"/>
              </a:rPr>
              <a:t>/Budget 2007-09</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Strengths of the RD Policy 2007-2013 </a:t>
            </a:r>
            <a:endParaRPr lang="en-GB" dirty="0"/>
          </a:p>
        </p:txBody>
      </p:sp>
      <p:sp>
        <p:nvSpPr>
          <p:cNvPr id="3" name="Segnaposto contenuto 2"/>
          <p:cNvSpPr>
            <a:spLocks noGrp="1"/>
          </p:cNvSpPr>
          <p:nvPr>
            <p:ph idx="1"/>
          </p:nvPr>
        </p:nvSpPr>
        <p:spPr>
          <a:xfrm>
            <a:off x="817240" y="1491952"/>
            <a:ext cx="5482952" cy="5105400"/>
          </a:xfrm>
        </p:spPr>
        <p:txBody>
          <a:bodyPr/>
          <a:lstStyle/>
          <a:p>
            <a:r>
              <a:rPr lang="en-US" dirty="0" smtClean="0"/>
              <a:t>A remarkable effort </a:t>
            </a:r>
          </a:p>
          <a:p>
            <a:pPr lvl="1"/>
            <a:r>
              <a:rPr lang="en-US" dirty="0" smtClean="0"/>
              <a:t>Quality of the analysis, solutions found to RD, new forms of selection, integrated measures</a:t>
            </a:r>
          </a:p>
          <a:p>
            <a:r>
              <a:rPr lang="en-US" dirty="0" smtClean="0"/>
              <a:t>An implementation of the practice of evaluation</a:t>
            </a:r>
          </a:p>
          <a:p>
            <a:pPr lvl="1"/>
            <a:r>
              <a:rPr lang="en-US" dirty="0" smtClean="0"/>
              <a:t>From an “in phase” approach to a “continuous cycle”</a:t>
            </a:r>
          </a:p>
          <a:p>
            <a:r>
              <a:rPr lang="en-US" dirty="0" smtClean="0"/>
              <a:t>Networks and transparency</a:t>
            </a:r>
          </a:p>
          <a:p>
            <a:pPr lvl="1"/>
            <a:r>
              <a:rPr lang="en-US" dirty="0" smtClean="0"/>
              <a:t>Transparency, dialogue, common interests</a:t>
            </a:r>
          </a:p>
          <a:p>
            <a:r>
              <a:rPr lang="en-US" dirty="0" smtClean="0"/>
              <a:t>An experience of participation</a:t>
            </a:r>
          </a:p>
          <a:p>
            <a:pPr lvl="1"/>
            <a:r>
              <a:rPr lang="en-US" dirty="0" smtClean="0"/>
              <a:t>A community of practices set to expand and strengthen</a:t>
            </a:r>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19</a:t>
            </a:fld>
            <a:endParaRPr lang="it-IT"/>
          </a:p>
        </p:txBody>
      </p:sp>
      <p:pic>
        <p:nvPicPr>
          <p:cNvPr id="1026" name="Picture 2" descr="C:\Franco Sotte\Franco Lavoro\Sotte Varie\Immagini\Foto nostre\Foto nostre\Agricoltura\Offida-Ripatransone 3-1-10 041.jpg"/>
          <p:cNvPicPr>
            <a:picLocks noChangeAspect="1" noChangeArrowheads="1"/>
          </p:cNvPicPr>
          <p:nvPr/>
        </p:nvPicPr>
        <p:blipFill>
          <a:blip r:embed="rId3" cstate="print"/>
          <a:srcRect/>
          <a:stretch>
            <a:fillRect/>
          </a:stretch>
        </p:blipFill>
        <p:spPr bwMode="auto">
          <a:xfrm>
            <a:off x="6382717" y="1484784"/>
            <a:ext cx="2320641" cy="4392488"/>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1"/>
          </p:nvPr>
        </p:nvSpPr>
        <p:spPr/>
        <p:txBody>
          <a:bodyPr/>
          <a:lstStyle/>
          <a:p>
            <a:pPr>
              <a:defRPr/>
            </a:pPr>
            <a:fld id="{6833DB63-5B2A-41EB-A756-EC248DE58285}" type="slidenum">
              <a:rPr lang="it-IT"/>
              <a:pPr>
                <a:defRPr/>
              </a:pPr>
              <a:t>2</a:t>
            </a:fld>
            <a:endParaRPr lang="it-IT"/>
          </a:p>
        </p:txBody>
      </p:sp>
      <p:sp>
        <p:nvSpPr>
          <p:cNvPr id="337922" name="Rectangle 2"/>
          <p:cNvSpPr>
            <a:spLocks noGrp="1" noChangeArrowheads="1"/>
          </p:cNvSpPr>
          <p:nvPr>
            <p:ph type="title"/>
          </p:nvPr>
        </p:nvSpPr>
        <p:spPr/>
        <p:txBody>
          <a:bodyPr/>
          <a:lstStyle/>
          <a:p>
            <a:pPr>
              <a:defRPr/>
            </a:pPr>
            <a:r>
              <a:rPr lang="en-US" dirty="0" smtClean="0"/>
              <a:t>Rural development policy 2007-2013</a:t>
            </a:r>
            <a:endParaRPr lang="it-IT" dirty="0" smtClean="0"/>
          </a:p>
        </p:txBody>
      </p:sp>
      <p:sp>
        <p:nvSpPr>
          <p:cNvPr id="8197" name="Rectangle 3"/>
          <p:cNvSpPr>
            <a:spLocks noGrp="1" noChangeArrowheads="1"/>
          </p:cNvSpPr>
          <p:nvPr>
            <p:ph type="body" idx="1"/>
          </p:nvPr>
        </p:nvSpPr>
        <p:spPr>
          <a:xfrm>
            <a:off x="745232" y="1419944"/>
            <a:ext cx="7427168" cy="5105400"/>
          </a:xfrm>
        </p:spPr>
        <p:txBody>
          <a:bodyPr>
            <a:normAutofit/>
          </a:bodyPr>
          <a:lstStyle/>
          <a:p>
            <a:r>
              <a:rPr lang="en-US" dirty="0" smtClean="0"/>
              <a:t>Simplification</a:t>
            </a:r>
          </a:p>
          <a:p>
            <a:pPr lvl="1"/>
            <a:r>
              <a:rPr lang="en-US" dirty="0" smtClean="0"/>
              <a:t>One fund for Rural development policy</a:t>
            </a:r>
          </a:p>
          <a:p>
            <a:pPr lvl="2"/>
            <a:r>
              <a:rPr lang="en-US" dirty="0" smtClean="0"/>
              <a:t>European Agricultural Rural </a:t>
            </a:r>
          </a:p>
          <a:p>
            <a:pPr lvl="2"/>
            <a:r>
              <a:rPr lang="en-US" dirty="0" smtClean="0"/>
              <a:t>Development  Fund (EARDF)</a:t>
            </a:r>
          </a:p>
          <a:p>
            <a:pPr lvl="2"/>
            <a:r>
              <a:rPr lang="en-US" dirty="0" smtClean="0"/>
              <a:t>One financial regulatory system</a:t>
            </a:r>
          </a:p>
          <a:p>
            <a:pPr lvl="1"/>
            <a:r>
              <a:rPr lang="en-US" dirty="0" smtClean="0"/>
              <a:t>One programming system</a:t>
            </a:r>
          </a:p>
          <a:p>
            <a:pPr lvl="2"/>
            <a:r>
              <a:rPr lang="en-US" dirty="0" smtClean="0"/>
              <a:t>Community Strategic Guidelines (CSG)</a:t>
            </a:r>
          </a:p>
          <a:p>
            <a:pPr lvl="2"/>
            <a:r>
              <a:rPr lang="en-US" dirty="0" smtClean="0"/>
              <a:t>National  Strategy Plan</a:t>
            </a:r>
            <a:r>
              <a:rPr lang="en-US" baseline="0" dirty="0" smtClean="0"/>
              <a:t> (NSP)</a:t>
            </a:r>
          </a:p>
          <a:p>
            <a:pPr lvl="2"/>
            <a:r>
              <a:rPr lang="en-US" dirty="0" smtClean="0"/>
              <a:t>Rural Development Program/s (RDP)</a:t>
            </a:r>
          </a:p>
          <a:p>
            <a:pPr lvl="1"/>
            <a:r>
              <a:rPr lang="en-US" dirty="0" smtClean="0"/>
              <a:t>One evaluation and monitoring system </a:t>
            </a:r>
          </a:p>
          <a:p>
            <a:pPr lvl="2"/>
            <a:r>
              <a:rPr lang="en-US" sz="1800" i="1" dirty="0" smtClean="0">
                <a:solidFill>
                  <a:srgbClr val="4C0026"/>
                </a:solidFill>
                <a:latin typeface="+mn-lt"/>
              </a:rPr>
              <a:t>Common Monitoring and Evaluation </a:t>
            </a:r>
          </a:p>
          <a:p>
            <a:pPr lvl="2">
              <a:buNone/>
            </a:pPr>
            <a:r>
              <a:rPr lang="en-US" dirty="0" smtClean="0"/>
              <a:t>    </a:t>
            </a:r>
            <a:r>
              <a:rPr lang="en-US" sz="1800" i="1" dirty="0" smtClean="0">
                <a:solidFill>
                  <a:srgbClr val="4C0026"/>
                </a:solidFill>
                <a:latin typeface="+mn-lt"/>
              </a:rPr>
              <a:t>Framework </a:t>
            </a:r>
            <a:r>
              <a:rPr lang="en-US" dirty="0" smtClean="0"/>
              <a:t>(CMEF)</a:t>
            </a:r>
          </a:p>
          <a:p>
            <a:pPr lvl="1"/>
            <a:r>
              <a:rPr lang="en-US" dirty="0" smtClean="0"/>
              <a:t>One European</a:t>
            </a:r>
            <a:r>
              <a:rPr lang="en-US" baseline="0" dirty="0" smtClean="0"/>
              <a:t> Rural Development Network (ERDN)</a:t>
            </a:r>
            <a:endParaRPr lang="en-US" dirty="0" smtClean="0"/>
          </a:p>
          <a:p>
            <a:r>
              <a:rPr lang="en-US" dirty="0" smtClean="0"/>
              <a:t>For all the rural areas of the EU</a:t>
            </a:r>
            <a:endParaRPr lang="it-IT" dirty="0" smtClean="0"/>
          </a:p>
        </p:txBody>
      </p:sp>
      <p:pic>
        <p:nvPicPr>
          <p:cNvPr id="2050" name="Picture 2" descr="C:\Franco Sotte\Franco Lavoro\Sotte Varie\Immagini\Foto nostre\Foto nostre\Agricoltura\IMG_0640.JPG"/>
          <p:cNvPicPr>
            <a:picLocks noChangeAspect="1" noChangeArrowheads="1"/>
          </p:cNvPicPr>
          <p:nvPr/>
        </p:nvPicPr>
        <p:blipFill>
          <a:blip r:embed="rId3" cstate="print"/>
          <a:srcRect/>
          <a:stretch>
            <a:fillRect/>
          </a:stretch>
        </p:blipFill>
        <p:spPr bwMode="auto">
          <a:xfrm>
            <a:off x="6122739" y="1844824"/>
            <a:ext cx="2625725" cy="3251200"/>
          </a:xfrm>
          <a:prstGeom prst="rect">
            <a:avLst/>
          </a:prstGeom>
          <a:no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Weakness of the RD Policy 2007-2013</a:t>
            </a:r>
            <a:endParaRPr lang="en-GB" dirty="0"/>
          </a:p>
        </p:txBody>
      </p:sp>
      <p:sp>
        <p:nvSpPr>
          <p:cNvPr id="3" name="Segnaposto contenuto 2"/>
          <p:cNvSpPr>
            <a:spLocks noGrp="1"/>
          </p:cNvSpPr>
          <p:nvPr>
            <p:ph idx="1"/>
          </p:nvPr>
        </p:nvSpPr>
        <p:spPr>
          <a:xfrm>
            <a:off x="899592" y="1484784"/>
            <a:ext cx="6912768" cy="4916016"/>
          </a:xfrm>
        </p:spPr>
        <p:txBody>
          <a:bodyPr>
            <a:normAutofit/>
          </a:bodyPr>
          <a:lstStyle/>
          <a:p>
            <a:r>
              <a:rPr lang="it-IT" dirty="0" err="1" smtClean="0"/>
              <a:t>Times</a:t>
            </a:r>
            <a:r>
              <a:rPr lang="it-IT" dirty="0" smtClean="0"/>
              <a:t> </a:t>
            </a:r>
            <a:r>
              <a:rPr lang="it-IT" dirty="0" err="1" smtClean="0"/>
              <a:t>too</a:t>
            </a:r>
            <a:r>
              <a:rPr lang="it-IT" dirty="0" smtClean="0"/>
              <a:t> </a:t>
            </a:r>
            <a:r>
              <a:rPr lang="it-IT" dirty="0" err="1" smtClean="0"/>
              <a:t>extended</a:t>
            </a:r>
            <a:endParaRPr lang="it-IT" dirty="0" smtClean="0"/>
          </a:p>
          <a:p>
            <a:pPr lvl="1"/>
            <a:r>
              <a:rPr lang="it-IT" sz="1800" dirty="0" err="1" smtClean="0"/>
              <a:t>Delays</a:t>
            </a:r>
            <a:r>
              <a:rPr lang="it-IT" sz="1800" dirty="0" smtClean="0"/>
              <a:t> </a:t>
            </a:r>
            <a:r>
              <a:rPr lang="it-IT" sz="1800" dirty="0" err="1" smtClean="0"/>
              <a:t>concentrated</a:t>
            </a:r>
            <a:r>
              <a:rPr lang="it-IT" sz="1800" dirty="0" smtClean="0"/>
              <a:t> in the </a:t>
            </a:r>
            <a:r>
              <a:rPr lang="it-IT" sz="1800" dirty="0" err="1" smtClean="0"/>
              <a:t>convergence</a:t>
            </a:r>
            <a:r>
              <a:rPr lang="it-IT" sz="1800" dirty="0" smtClean="0"/>
              <a:t> </a:t>
            </a:r>
            <a:r>
              <a:rPr lang="it-IT" sz="1800" dirty="0" err="1" smtClean="0"/>
              <a:t>regions</a:t>
            </a:r>
            <a:endParaRPr lang="it-IT" sz="1800" dirty="0" smtClean="0"/>
          </a:p>
          <a:p>
            <a:r>
              <a:rPr lang="it-IT" dirty="0" smtClean="0"/>
              <a:t>Gap </a:t>
            </a:r>
            <a:r>
              <a:rPr lang="it-IT" dirty="0" err="1" smtClean="0"/>
              <a:t>between</a:t>
            </a:r>
            <a:r>
              <a:rPr lang="it-IT" dirty="0" smtClean="0"/>
              <a:t> the </a:t>
            </a:r>
            <a:r>
              <a:rPr lang="it-IT" dirty="0" err="1" smtClean="0"/>
              <a:t>analysis</a:t>
            </a:r>
            <a:r>
              <a:rPr lang="it-IT" dirty="0" smtClean="0"/>
              <a:t> and the concrete </a:t>
            </a:r>
            <a:r>
              <a:rPr lang="it-IT" dirty="0" err="1" smtClean="0"/>
              <a:t>measures</a:t>
            </a:r>
            <a:r>
              <a:rPr lang="it-IT" dirty="0" smtClean="0"/>
              <a:t> </a:t>
            </a:r>
            <a:r>
              <a:rPr lang="it-IT" dirty="0" err="1" smtClean="0"/>
              <a:t>adopted</a:t>
            </a:r>
            <a:endParaRPr lang="it-IT" dirty="0" smtClean="0"/>
          </a:p>
          <a:p>
            <a:pPr lvl="1"/>
            <a:r>
              <a:rPr lang="it-IT" sz="1800" dirty="0" smtClean="0"/>
              <a:t>No </a:t>
            </a:r>
            <a:r>
              <a:rPr lang="it-IT" sz="1800" dirty="0" err="1" smtClean="0"/>
              <a:t>clear</a:t>
            </a:r>
            <a:r>
              <a:rPr lang="it-IT" sz="1800" dirty="0" smtClean="0"/>
              <a:t> </a:t>
            </a:r>
            <a:r>
              <a:rPr lang="it-IT" sz="1800" dirty="0" err="1" smtClean="0"/>
              <a:t>priority</a:t>
            </a:r>
            <a:r>
              <a:rPr lang="it-IT" sz="1800" dirty="0" smtClean="0"/>
              <a:t>, </a:t>
            </a:r>
            <a:r>
              <a:rPr lang="it-IT" sz="1800" dirty="0" err="1" smtClean="0"/>
              <a:t>weak</a:t>
            </a:r>
            <a:r>
              <a:rPr lang="it-IT" sz="1800" dirty="0" smtClean="0"/>
              <a:t> </a:t>
            </a:r>
            <a:r>
              <a:rPr lang="it-IT" sz="1800" dirty="0" err="1" smtClean="0"/>
              <a:t>selectivity</a:t>
            </a:r>
            <a:endParaRPr lang="it-IT" dirty="0" smtClean="0"/>
          </a:p>
          <a:p>
            <a:r>
              <a:rPr lang="it-IT" dirty="0" err="1" smtClean="0"/>
              <a:t>Time</a:t>
            </a:r>
            <a:r>
              <a:rPr lang="it-IT" dirty="0" smtClean="0"/>
              <a:t> </a:t>
            </a:r>
            <a:r>
              <a:rPr lang="it-IT" dirty="0" err="1" smtClean="0"/>
              <a:t>priority</a:t>
            </a:r>
            <a:r>
              <a:rPr lang="it-IT" dirty="0" smtClean="0"/>
              <a:t> reverse</a:t>
            </a:r>
          </a:p>
          <a:p>
            <a:pPr lvl="1"/>
            <a:r>
              <a:rPr lang="it-IT" sz="1800" dirty="0" smtClean="0"/>
              <a:t>The </a:t>
            </a:r>
            <a:r>
              <a:rPr lang="it-IT" sz="1800" dirty="0" err="1" smtClean="0"/>
              <a:t>easiest</a:t>
            </a:r>
            <a:r>
              <a:rPr lang="it-IT" sz="1800" dirty="0" smtClean="0"/>
              <a:t> </a:t>
            </a:r>
            <a:r>
              <a:rPr lang="it-IT" sz="1800" dirty="0" err="1" smtClean="0"/>
              <a:t>measures</a:t>
            </a:r>
            <a:r>
              <a:rPr lang="it-IT" sz="1800" dirty="0" smtClean="0"/>
              <a:t> first</a:t>
            </a:r>
          </a:p>
          <a:p>
            <a:pPr lvl="1"/>
            <a:r>
              <a:rPr lang="it-IT" sz="1800" dirty="0" smtClean="0"/>
              <a:t>The </a:t>
            </a:r>
            <a:r>
              <a:rPr lang="it-IT" sz="1800" dirty="0" err="1" smtClean="0"/>
              <a:t>most</a:t>
            </a:r>
            <a:r>
              <a:rPr lang="it-IT" sz="1800" dirty="0" smtClean="0"/>
              <a:t> innovative </a:t>
            </a:r>
            <a:r>
              <a:rPr lang="it-IT" sz="1800" dirty="0" err="1" smtClean="0"/>
              <a:t>delayed</a:t>
            </a:r>
            <a:endParaRPr lang="it-IT" sz="1800" dirty="0" smtClean="0"/>
          </a:p>
          <a:p>
            <a:r>
              <a:rPr lang="en-US" dirty="0" smtClean="0"/>
              <a:t>Lack of integration between </a:t>
            </a:r>
          </a:p>
          <a:p>
            <a:pPr>
              <a:buNone/>
            </a:pPr>
            <a:r>
              <a:rPr lang="en-US" dirty="0" smtClean="0"/>
              <a:t>sectoral and territorial policy</a:t>
            </a:r>
          </a:p>
          <a:p>
            <a:pPr lvl="1"/>
            <a:r>
              <a:rPr lang="en-US" sz="1800" dirty="0" smtClean="0"/>
              <a:t>Axes 3 &amp; 4 a marginal role</a:t>
            </a:r>
          </a:p>
          <a:p>
            <a:pPr lvl="1"/>
            <a:r>
              <a:rPr lang="en-US" sz="1800" dirty="0" smtClean="0"/>
              <a:t>Axes 1 &amp; 2 a separate design </a:t>
            </a:r>
          </a:p>
          <a:p>
            <a:pPr lvl="1">
              <a:buNone/>
            </a:pPr>
            <a:r>
              <a:rPr lang="en-US" sz="1800" dirty="0" smtClean="0"/>
              <a:t>    and an independent </a:t>
            </a:r>
          </a:p>
          <a:p>
            <a:pPr lvl="1">
              <a:buNone/>
            </a:pPr>
            <a:r>
              <a:rPr lang="en-US" sz="1800" dirty="0" smtClean="0"/>
              <a:t>    management scheme </a:t>
            </a:r>
            <a:endParaRPr lang="it-IT" sz="1800" dirty="0" smtClean="0"/>
          </a:p>
          <a:p>
            <a:endParaRPr lang="it-IT" dirty="0" smtClean="0"/>
          </a:p>
          <a:p>
            <a:pPr lvl="1"/>
            <a:endParaRPr lang="it-IT" dirty="0" smtClean="0"/>
          </a:p>
          <a:p>
            <a:pPr lvl="1"/>
            <a:endParaRPr lang="en-GB" dirty="0"/>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20</a:t>
            </a:fld>
            <a:endParaRPr lang="it-IT"/>
          </a:p>
        </p:txBody>
      </p:sp>
      <p:grpSp>
        <p:nvGrpSpPr>
          <p:cNvPr id="19" name="Gruppo 18"/>
          <p:cNvGrpSpPr/>
          <p:nvPr/>
        </p:nvGrpSpPr>
        <p:grpSpPr>
          <a:xfrm>
            <a:off x="4932040" y="2922934"/>
            <a:ext cx="4211959" cy="3458394"/>
            <a:chOff x="4932040" y="2922934"/>
            <a:chExt cx="4211959" cy="3458394"/>
          </a:xfrm>
        </p:grpSpPr>
        <p:sp>
          <p:nvSpPr>
            <p:cNvPr id="6" name="Rectangle 18"/>
            <p:cNvSpPr>
              <a:spLocks noChangeArrowheads="1"/>
            </p:cNvSpPr>
            <p:nvPr/>
          </p:nvSpPr>
          <p:spPr bwMode="auto">
            <a:xfrm>
              <a:off x="4932040" y="3717032"/>
              <a:ext cx="3143735" cy="1800200"/>
            </a:xfrm>
            <a:prstGeom prst="rect">
              <a:avLst/>
            </a:prstGeom>
            <a:solidFill>
              <a:srgbClr val="99CC00"/>
            </a:solidFill>
            <a:ln w="9525">
              <a:solidFill>
                <a:schemeClr val="tx1"/>
              </a:solidFill>
              <a:miter lim="800000"/>
              <a:headEnd/>
              <a:tailEnd/>
            </a:ln>
          </p:spPr>
          <p:txBody>
            <a:bodyPr wrap="none" anchor="ctr"/>
            <a:lstStyle/>
            <a:p>
              <a:pPr algn="ctr"/>
              <a:r>
                <a:rPr lang="it-IT" sz="1600" dirty="0" smtClean="0">
                  <a:latin typeface="Arial Unicode MS" pitchFamily="34" charset="-128"/>
                </a:rPr>
                <a:t>Total 82%</a:t>
              </a:r>
            </a:p>
            <a:p>
              <a:pPr algn="ctr"/>
              <a:endParaRPr lang="it-IT" sz="1800" dirty="0">
                <a:latin typeface="Arial Unicode MS" pitchFamily="34" charset="-128"/>
              </a:endParaRPr>
            </a:p>
            <a:p>
              <a:pPr algn="ctr"/>
              <a:endParaRPr lang="it-IT" sz="1800" dirty="0">
                <a:latin typeface="Arial Unicode MS" pitchFamily="34" charset="-128"/>
              </a:endParaRPr>
            </a:p>
            <a:p>
              <a:pPr algn="ctr"/>
              <a:endParaRPr lang="it-IT" sz="1800" dirty="0">
                <a:latin typeface="Arial Unicode MS" pitchFamily="34" charset="-128"/>
              </a:endParaRPr>
            </a:p>
            <a:p>
              <a:pPr algn="ctr"/>
              <a:endParaRPr lang="it-IT" sz="1800" dirty="0">
                <a:latin typeface="Arial Unicode MS" pitchFamily="34" charset="-128"/>
              </a:endParaRPr>
            </a:p>
            <a:p>
              <a:pPr algn="ctr"/>
              <a:endParaRPr lang="it-IT" sz="1800" dirty="0">
                <a:latin typeface="Arial Unicode MS" pitchFamily="34" charset="-128"/>
              </a:endParaRPr>
            </a:p>
          </p:txBody>
        </p:sp>
        <p:sp>
          <p:nvSpPr>
            <p:cNvPr id="7" name="AutoShape 9"/>
            <p:cNvSpPr>
              <a:spLocks noChangeArrowheads="1"/>
            </p:cNvSpPr>
            <p:nvPr/>
          </p:nvSpPr>
          <p:spPr bwMode="auto">
            <a:xfrm>
              <a:off x="4932040" y="2922934"/>
              <a:ext cx="3188292" cy="722090"/>
            </a:xfrm>
            <a:prstGeom prst="triangle">
              <a:avLst>
                <a:gd name="adj" fmla="val 50000"/>
              </a:avLst>
            </a:prstGeom>
            <a:solidFill>
              <a:srgbClr val="002060"/>
            </a:solidFill>
            <a:ln w="9525">
              <a:solidFill>
                <a:schemeClr val="tx1"/>
              </a:solidFill>
              <a:miter lim="800000"/>
              <a:headEnd/>
              <a:tailEnd/>
            </a:ln>
          </p:spPr>
          <p:txBody>
            <a:bodyPr wrap="none" anchor="ctr"/>
            <a:lstStyle/>
            <a:p>
              <a:pPr algn="ctr" eaLnBrk="0" hangingPunct="0">
                <a:spcBef>
                  <a:spcPct val="50000"/>
                </a:spcBef>
              </a:pPr>
              <a:r>
                <a:rPr lang="fr-FR" sz="1800" dirty="0" smtClean="0">
                  <a:solidFill>
                    <a:schemeClr val="bg1"/>
                  </a:solidFill>
                  <a:latin typeface="Arial Unicode MS" pitchFamily="34" charset="-128"/>
                </a:rPr>
                <a:t>Sectorial policy</a:t>
              </a:r>
              <a:endParaRPr lang="it-IT" sz="1800" dirty="0">
                <a:solidFill>
                  <a:schemeClr val="bg1"/>
                </a:solidFill>
                <a:latin typeface="Arial Unicode MS" pitchFamily="34" charset="-128"/>
              </a:endParaRPr>
            </a:p>
          </p:txBody>
        </p:sp>
        <p:sp>
          <p:nvSpPr>
            <p:cNvPr id="8" name="Text Box 11"/>
            <p:cNvSpPr txBox="1">
              <a:spLocks noChangeArrowheads="1"/>
            </p:cNvSpPr>
            <p:nvPr/>
          </p:nvSpPr>
          <p:spPr bwMode="auto">
            <a:xfrm>
              <a:off x="8400545" y="3719272"/>
              <a:ext cx="673304" cy="492443"/>
            </a:xfrm>
            <a:prstGeom prst="rect">
              <a:avLst/>
            </a:prstGeom>
            <a:solidFill>
              <a:srgbClr val="CC9900"/>
            </a:solidFill>
            <a:ln w="9525">
              <a:solidFill>
                <a:schemeClr val="tx1"/>
              </a:solidFill>
              <a:miter lim="800000"/>
              <a:headEnd/>
              <a:tailEnd/>
            </a:ln>
          </p:spPr>
          <p:txBody>
            <a:bodyPr>
              <a:spAutoFit/>
            </a:bodyPr>
            <a:lstStyle/>
            <a:p>
              <a:pPr algn="ctr" eaLnBrk="0" hangingPunct="0"/>
              <a:r>
                <a:rPr lang="fr-FR" sz="1400" dirty="0" smtClean="0">
                  <a:solidFill>
                    <a:schemeClr val="tx1"/>
                  </a:solidFill>
                </a:rPr>
                <a:t>Axis </a:t>
              </a:r>
              <a:r>
                <a:rPr lang="fr-FR" sz="1400" dirty="0">
                  <a:solidFill>
                    <a:schemeClr val="tx1"/>
                  </a:solidFill>
                </a:rPr>
                <a:t>4 </a:t>
              </a:r>
              <a:endParaRPr lang="fr-FR" sz="1400" dirty="0" smtClean="0">
                <a:solidFill>
                  <a:schemeClr val="tx1"/>
                </a:solidFill>
              </a:endParaRPr>
            </a:p>
            <a:p>
              <a:pPr algn="ctr" eaLnBrk="0" hangingPunct="0"/>
              <a:r>
                <a:rPr lang="fr-FR" sz="1200" dirty="0" smtClean="0">
                  <a:solidFill>
                    <a:schemeClr val="tx1"/>
                  </a:solidFill>
                </a:rPr>
                <a:t>6%</a:t>
              </a:r>
              <a:endParaRPr lang="fr-FR" sz="1200" dirty="0">
                <a:solidFill>
                  <a:schemeClr val="tx1"/>
                </a:solidFill>
              </a:endParaRPr>
            </a:p>
          </p:txBody>
        </p:sp>
        <p:sp>
          <p:nvSpPr>
            <p:cNvPr id="10" name="Rectangle 6"/>
            <p:cNvSpPr>
              <a:spLocks noChangeArrowheads="1"/>
            </p:cNvSpPr>
            <p:nvPr/>
          </p:nvSpPr>
          <p:spPr bwMode="auto">
            <a:xfrm>
              <a:off x="4932040" y="5605342"/>
              <a:ext cx="4131907" cy="343938"/>
            </a:xfrm>
            <a:prstGeom prst="rect">
              <a:avLst/>
            </a:prstGeom>
            <a:solidFill>
              <a:srgbClr val="99FF99"/>
            </a:solidFill>
            <a:ln w="9525">
              <a:solidFill>
                <a:schemeClr val="tx1"/>
              </a:solidFill>
              <a:miter lim="800000"/>
              <a:headEnd/>
              <a:tailEnd/>
            </a:ln>
          </p:spPr>
          <p:txBody>
            <a:bodyPr wrap="none" anchor="ctr"/>
            <a:lstStyle/>
            <a:p>
              <a:pPr algn="ctr"/>
              <a:r>
                <a:rPr lang="en-US" sz="1050" dirty="0" smtClean="0"/>
                <a:t>Single set of programming, financing, </a:t>
              </a:r>
              <a:r>
                <a:rPr lang="en-GB" sz="1050" dirty="0" smtClean="0"/>
                <a:t>monitoring, auditing rules</a:t>
              </a:r>
              <a:endParaRPr lang="it-IT" sz="1050" dirty="0">
                <a:solidFill>
                  <a:schemeClr val="tx1"/>
                </a:solidFill>
                <a:latin typeface="Arial Unicode MS" pitchFamily="34" charset="-128"/>
              </a:endParaRPr>
            </a:p>
          </p:txBody>
        </p:sp>
        <p:sp>
          <p:nvSpPr>
            <p:cNvPr id="11" name="Rectangle 7"/>
            <p:cNvSpPr>
              <a:spLocks noChangeArrowheads="1"/>
            </p:cNvSpPr>
            <p:nvPr/>
          </p:nvSpPr>
          <p:spPr bwMode="auto">
            <a:xfrm>
              <a:off x="4932040" y="6037390"/>
              <a:ext cx="4131907" cy="343938"/>
            </a:xfrm>
            <a:prstGeom prst="rect">
              <a:avLst/>
            </a:prstGeom>
            <a:solidFill>
              <a:srgbClr val="99FF99"/>
            </a:solidFill>
            <a:ln w="9525">
              <a:solidFill>
                <a:schemeClr val="tx1"/>
              </a:solidFill>
              <a:miter lim="800000"/>
              <a:headEnd/>
              <a:tailEnd/>
            </a:ln>
          </p:spPr>
          <p:txBody>
            <a:bodyPr wrap="none" anchor="ctr"/>
            <a:lstStyle/>
            <a:p>
              <a:pPr algn="ctr" eaLnBrk="0" hangingPunct="0">
                <a:spcBef>
                  <a:spcPct val="50000"/>
                </a:spcBef>
              </a:pPr>
              <a:r>
                <a:rPr lang="fr-FR" sz="1200" dirty="0" smtClean="0">
                  <a:solidFill>
                    <a:schemeClr val="tx1"/>
                  </a:solidFill>
                </a:rPr>
                <a:t>EARDF – European Agriculture and </a:t>
              </a:r>
              <a:r>
                <a:rPr lang="en-GB" sz="1200" dirty="0" smtClean="0">
                  <a:solidFill>
                    <a:schemeClr val="tx1"/>
                  </a:solidFill>
                </a:rPr>
                <a:t>Rural Development Fund</a:t>
              </a:r>
              <a:endParaRPr lang="fr-FR" sz="1200" dirty="0">
                <a:solidFill>
                  <a:schemeClr val="tx1"/>
                </a:solidFill>
              </a:endParaRPr>
            </a:p>
          </p:txBody>
        </p:sp>
        <p:sp>
          <p:nvSpPr>
            <p:cNvPr id="15" name="Rectangle 19"/>
            <p:cNvSpPr>
              <a:spLocks noChangeArrowheads="1"/>
            </p:cNvSpPr>
            <p:nvPr/>
          </p:nvSpPr>
          <p:spPr bwMode="auto">
            <a:xfrm>
              <a:off x="6414298" y="4193395"/>
              <a:ext cx="1616920" cy="1276249"/>
            </a:xfrm>
            <a:prstGeom prst="rect">
              <a:avLst/>
            </a:prstGeom>
            <a:solidFill>
              <a:srgbClr val="CCFF66"/>
            </a:solidFill>
            <a:ln w="9525">
              <a:solidFill>
                <a:schemeClr val="tx1"/>
              </a:solidFill>
              <a:miter lim="800000"/>
              <a:headEnd/>
              <a:tailEnd/>
            </a:ln>
          </p:spPr>
          <p:txBody>
            <a:bodyPr wrap="none" anchor="ctr"/>
            <a:lstStyle/>
            <a:p>
              <a:pPr algn="ctr"/>
              <a:r>
                <a:rPr lang="en-GB" sz="1600" dirty="0" smtClean="0">
                  <a:solidFill>
                    <a:schemeClr val="tx1"/>
                  </a:solidFill>
                </a:rPr>
                <a:t>Axis 2</a:t>
              </a:r>
            </a:p>
            <a:p>
              <a:pPr algn="ctr"/>
              <a:r>
                <a:rPr lang="en-GB" sz="1600" dirty="0" smtClean="0">
                  <a:solidFill>
                    <a:schemeClr val="tx1"/>
                  </a:solidFill>
                </a:rPr>
                <a:t>Environment</a:t>
              </a:r>
            </a:p>
            <a:p>
              <a:pPr algn="ctr"/>
              <a:r>
                <a:rPr lang="en-GB" sz="1600" dirty="0" smtClean="0">
                  <a:solidFill>
                    <a:schemeClr val="tx1"/>
                  </a:solidFill>
                </a:rPr>
                <a:t>Land </a:t>
              </a:r>
              <a:r>
                <a:rPr lang="en-GB" sz="1600" dirty="0" err="1" smtClean="0">
                  <a:solidFill>
                    <a:schemeClr val="tx1"/>
                  </a:solidFill>
                </a:rPr>
                <a:t>Mngt</a:t>
              </a:r>
              <a:r>
                <a:rPr lang="en-GB" sz="1600" dirty="0" smtClean="0">
                  <a:solidFill>
                    <a:schemeClr val="tx1"/>
                  </a:solidFill>
                </a:rPr>
                <a:t> </a:t>
              </a:r>
            </a:p>
            <a:p>
              <a:pPr algn="ctr"/>
              <a:r>
                <a:rPr lang="it-IT" sz="1600" dirty="0" smtClean="0">
                  <a:solidFill>
                    <a:schemeClr val="tx1"/>
                  </a:solidFill>
                  <a:latin typeface="Arial Unicode MS" pitchFamily="34" charset="-128"/>
                </a:rPr>
                <a:t>46%</a:t>
              </a:r>
              <a:endParaRPr lang="it-IT" sz="1600" dirty="0">
                <a:solidFill>
                  <a:schemeClr val="tx1"/>
                </a:solidFill>
                <a:latin typeface="Arial Unicode MS" pitchFamily="34" charset="-128"/>
              </a:endParaRPr>
            </a:p>
          </p:txBody>
        </p:sp>
        <p:sp>
          <p:nvSpPr>
            <p:cNvPr id="16" name="Rectangle 20"/>
            <p:cNvSpPr>
              <a:spLocks noChangeArrowheads="1"/>
            </p:cNvSpPr>
            <p:nvPr/>
          </p:nvSpPr>
          <p:spPr bwMode="auto">
            <a:xfrm>
              <a:off x="4976596" y="4193395"/>
              <a:ext cx="1392154" cy="1276249"/>
            </a:xfrm>
            <a:prstGeom prst="rect">
              <a:avLst/>
            </a:prstGeom>
            <a:solidFill>
              <a:srgbClr val="CCFF66"/>
            </a:solidFill>
            <a:ln w="9525">
              <a:solidFill>
                <a:schemeClr val="tx1"/>
              </a:solidFill>
              <a:miter lim="800000"/>
              <a:headEnd/>
              <a:tailEnd/>
            </a:ln>
          </p:spPr>
          <p:txBody>
            <a:bodyPr wrap="none" anchor="ctr"/>
            <a:lstStyle/>
            <a:p>
              <a:pPr algn="ctr"/>
              <a:r>
                <a:rPr lang="en-GB" sz="1600" dirty="0" smtClean="0">
                  <a:solidFill>
                    <a:schemeClr val="tx1"/>
                  </a:solidFill>
                </a:rPr>
                <a:t>Axis 1</a:t>
              </a:r>
            </a:p>
            <a:p>
              <a:pPr algn="ctr"/>
              <a:r>
                <a:rPr lang="en-GB" sz="1600" dirty="0" err="1" smtClean="0">
                  <a:solidFill>
                    <a:schemeClr val="tx1"/>
                  </a:solidFill>
                </a:rPr>
                <a:t>Competiti</a:t>
              </a:r>
              <a:endParaRPr lang="en-GB" sz="1600" dirty="0" smtClean="0">
                <a:solidFill>
                  <a:schemeClr val="tx1"/>
                </a:solidFill>
              </a:endParaRPr>
            </a:p>
            <a:p>
              <a:pPr algn="ctr"/>
              <a:r>
                <a:rPr lang="en-GB" sz="1600" dirty="0" err="1" smtClean="0">
                  <a:solidFill>
                    <a:schemeClr val="tx1"/>
                  </a:solidFill>
                </a:rPr>
                <a:t>veness</a:t>
              </a:r>
              <a:endParaRPr lang="en-GB" sz="1600" dirty="0" smtClean="0">
                <a:solidFill>
                  <a:schemeClr val="tx1"/>
                </a:solidFill>
              </a:endParaRPr>
            </a:p>
            <a:p>
              <a:pPr algn="ctr"/>
              <a:r>
                <a:rPr lang="it-IT" sz="1600" dirty="0" smtClean="0">
                  <a:solidFill>
                    <a:schemeClr val="tx1"/>
                  </a:solidFill>
                </a:rPr>
                <a:t>33%</a:t>
              </a:r>
              <a:endParaRPr lang="en-GB" sz="1600" dirty="0" smtClean="0">
                <a:solidFill>
                  <a:schemeClr val="tx1"/>
                </a:solidFill>
              </a:endParaRPr>
            </a:p>
          </p:txBody>
        </p:sp>
        <p:sp>
          <p:nvSpPr>
            <p:cNvPr id="17" name="Rectangle 21"/>
            <p:cNvSpPr>
              <a:spLocks noChangeArrowheads="1"/>
            </p:cNvSpPr>
            <p:nvPr/>
          </p:nvSpPr>
          <p:spPr bwMode="auto">
            <a:xfrm>
              <a:off x="8400545" y="4276648"/>
              <a:ext cx="673304" cy="1240584"/>
            </a:xfrm>
            <a:prstGeom prst="rect">
              <a:avLst/>
            </a:prstGeom>
            <a:solidFill>
              <a:srgbClr val="00FFCC"/>
            </a:solidFill>
            <a:ln w="9525">
              <a:solidFill>
                <a:schemeClr val="tx1"/>
              </a:solidFill>
              <a:miter lim="800000"/>
              <a:headEnd/>
              <a:tailEnd/>
            </a:ln>
          </p:spPr>
          <p:txBody>
            <a:bodyPr wrap="none" anchor="ctr"/>
            <a:lstStyle/>
            <a:p>
              <a:pPr algn="ctr"/>
              <a:r>
                <a:rPr lang="en-GB" sz="1600" dirty="0" smtClean="0">
                  <a:solidFill>
                    <a:schemeClr val="tx1"/>
                  </a:solidFill>
                </a:rPr>
                <a:t>Axis 3</a:t>
              </a:r>
            </a:p>
            <a:p>
              <a:pPr algn="ctr"/>
              <a:r>
                <a:rPr lang="en-GB" sz="1200" dirty="0" err="1" smtClean="0">
                  <a:solidFill>
                    <a:schemeClr val="tx1"/>
                  </a:solidFill>
                </a:rPr>
                <a:t>Econ.Div</a:t>
              </a:r>
              <a:r>
                <a:rPr lang="en-GB" sz="1200" dirty="0" smtClean="0">
                  <a:solidFill>
                    <a:schemeClr val="tx1"/>
                  </a:solidFill>
                </a:rPr>
                <a:t>.</a:t>
              </a:r>
            </a:p>
            <a:p>
              <a:pPr algn="ctr"/>
              <a:r>
                <a:rPr lang="en-GB" sz="1200" dirty="0" smtClean="0">
                  <a:solidFill>
                    <a:schemeClr val="tx1"/>
                  </a:solidFill>
                </a:rPr>
                <a:t>Quality </a:t>
              </a:r>
            </a:p>
            <a:p>
              <a:pPr algn="ctr"/>
              <a:r>
                <a:rPr lang="en-GB" sz="1200" dirty="0" smtClean="0">
                  <a:solidFill>
                    <a:schemeClr val="tx1"/>
                  </a:solidFill>
                </a:rPr>
                <a:t>of Life</a:t>
              </a:r>
            </a:p>
            <a:p>
              <a:pPr algn="ctr"/>
              <a:r>
                <a:rPr lang="it-IT" sz="1200" dirty="0" smtClean="0">
                  <a:solidFill>
                    <a:schemeClr val="tx1"/>
                  </a:solidFill>
                  <a:latin typeface="Arial Unicode MS" pitchFamily="34" charset="-128"/>
                </a:rPr>
                <a:t>12%</a:t>
              </a:r>
              <a:endParaRPr lang="it-IT" sz="1200" dirty="0">
                <a:solidFill>
                  <a:schemeClr val="tx1"/>
                </a:solidFill>
                <a:latin typeface="Arial Unicode MS" pitchFamily="34" charset="-128"/>
              </a:endParaRPr>
            </a:p>
          </p:txBody>
        </p:sp>
        <p:sp>
          <p:nvSpPr>
            <p:cNvPr id="18" name="Line 22"/>
            <p:cNvSpPr>
              <a:spLocks noChangeShapeType="1"/>
            </p:cNvSpPr>
            <p:nvPr/>
          </p:nvSpPr>
          <p:spPr bwMode="auto">
            <a:xfrm>
              <a:off x="8254992" y="3070028"/>
              <a:ext cx="0" cy="2305900"/>
            </a:xfrm>
            <a:prstGeom prst="line">
              <a:avLst/>
            </a:prstGeom>
            <a:noFill/>
            <a:ln w="76200">
              <a:solidFill>
                <a:srgbClr val="FF0000"/>
              </a:solidFill>
              <a:prstDash val="sysDot"/>
              <a:round/>
              <a:headEnd/>
              <a:tailEnd/>
            </a:ln>
          </p:spPr>
          <p:txBody>
            <a:bodyPr/>
            <a:lstStyle/>
            <a:p>
              <a:endParaRPr lang="en-GB"/>
            </a:p>
          </p:txBody>
        </p:sp>
        <p:sp>
          <p:nvSpPr>
            <p:cNvPr id="20" name="Trapezio 19"/>
            <p:cNvSpPr/>
            <p:nvPr/>
          </p:nvSpPr>
          <p:spPr bwMode="auto">
            <a:xfrm>
              <a:off x="8316416" y="2951182"/>
              <a:ext cx="827583" cy="693033"/>
            </a:xfrm>
            <a:prstGeom prst="trapezoid">
              <a:avLst/>
            </a:prstGeom>
            <a:solidFill>
              <a:srgbClr val="002060"/>
            </a:solidFill>
            <a:ln w="9525" cap="flat" cmpd="sng" algn="ctr">
              <a:solidFill>
                <a:srgbClr val="00005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spcBef>
                  <a:spcPts val="0"/>
                </a:spcBef>
              </a:pPr>
              <a:r>
                <a:rPr lang="fr-FR" sz="1100" dirty="0" smtClean="0">
                  <a:solidFill>
                    <a:schemeClr val="bg1"/>
                  </a:solidFill>
                  <a:latin typeface="Arial Unicode MS" pitchFamily="34" charset="-128"/>
                </a:rPr>
                <a:t>Terri</a:t>
              </a:r>
            </a:p>
            <a:p>
              <a:pPr algn="ctr" eaLnBrk="0" hangingPunct="0">
                <a:spcBef>
                  <a:spcPts val="0"/>
                </a:spcBef>
              </a:pPr>
              <a:r>
                <a:rPr lang="fr-FR" sz="1100" dirty="0" err="1" smtClean="0">
                  <a:solidFill>
                    <a:schemeClr val="bg1"/>
                  </a:solidFill>
                  <a:latin typeface="Arial Unicode MS" pitchFamily="34" charset="-128"/>
                </a:rPr>
                <a:t>torial</a:t>
              </a:r>
              <a:endParaRPr lang="fr-FR" sz="1100" dirty="0" smtClean="0">
                <a:solidFill>
                  <a:schemeClr val="bg1"/>
                </a:solidFill>
                <a:latin typeface="Arial Unicode MS" pitchFamily="34" charset="-128"/>
              </a:endParaRPr>
            </a:p>
            <a:p>
              <a:pPr algn="ctr" eaLnBrk="0" hangingPunct="0">
                <a:spcBef>
                  <a:spcPts val="0"/>
                </a:spcBef>
              </a:pPr>
              <a:r>
                <a:rPr lang="fr-FR" sz="1100" dirty="0" smtClean="0">
                  <a:solidFill>
                    <a:schemeClr val="bg1"/>
                  </a:solidFill>
                  <a:latin typeface="Arial Unicode MS" pitchFamily="34" charset="-128"/>
                </a:rPr>
                <a:t>policy</a:t>
              </a:r>
              <a:endParaRPr lang="it-IT" sz="1800" dirty="0">
                <a:latin typeface="Arial Unicode MS" pitchFamily="34" charset="-128"/>
              </a:endParaRPr>
            </a:p>
          </p:txBody>
        </p:sp>
      </p:gr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Conclusive remarks</a:t>
            </a:r>
            <a:endParaRPr lang="en-GB" dirty="0"/>
          </a:p>
        </p:txBody>
      </p:sp>
      <p:sp>
        <p:nvSpPr>
          <p:cNvPr id="3" name="Segnaposto contenuto 2"/>
          <p:cNvSpPr>
            <a:spLocks noGrp="1"/>
          </p:cNvSpPr>
          <p:nvPr>
            <p:ph idx="1"/>
          </p:nvPr>
        </p:nvSpPr>
        <p:spPr/>
        <p:txBody>
          <a:bodyPr/>
          <a:lstStyle/>
          <a:p>
            <a:r>
              <a:rPr lang="en-GB" dirty="0" smtClean="0"/>
              <a:t>The merits of Pillar 2 (compared to Pillar 1)</a:t>
            </a:r>
          </a:p>
          <a:p>
            <a:pPr lvl="1"/>
            <a:r>
              <a:rPr lang="en-US" dirty="0" smtClean="0"/>
              <a:t>more consistent with long-term objectives of the EU</a:t>
            </a:r>
          </a:p>
          <a:p>
            <a:pPr lvl="1"/>
            <a:r>
              <a:rPr lang="en-US" dirty="0" smtClean="0"/>
              <a:t>more comprehensive and strategic</a:t>
            </a:r>
          </a:p>
          <a:p>
            <a:pPr lvl="1"/>
            <a:r>
              <a:rPr lang="en-US" dirty="0" smtClean="0"/>
              <a:t>more integrated with the other EU policies</a:t>
            </a:r>
            <a:endParaRPr lang="en-GB" sz="8000" b="1" dirty="0" smtClean="0"/>
          </a:p>
          <a:p>
            <a:r>
              <a:rPr lang="en-GB" dirty="0" smtClean="0"/>
              <a:t>Nevertheless Pillar 2 plays in the CAP a secondary role</a:t>
            </a:r>
          </a:p>
          <a:p>
            <a:pPr lvl="1"/>
            <a:r>
              <a:rPr lang="en-US" dirty="0" smtClean="0"/>
              <a:t>Pillar 1 : a solid pillar, Pillar 2 : a slender column</a:t>
            </a:r>
          </a:p>
          <a:p>
            <a:pPr lvl="1"/>
            <a:r>
              <a:rPr lang="en-US" dirty="0" smtClean="0"/>
              <a:t>Debate monopolized by Pillar 1 (single farm payments)</a:t>
            </a:r>
          </a:p>
          <a:p>
            <a:r>
              <a:rPr lang="en-US" dirty="0" smtClean="0"/>
              <a:t>Future of Pillar 2 ?</a:t>
            </a:r>
          </a:p>
          <a:p>
            <a:pPr lvl="1"/>
            <a:r>
              <a:rPr lang="en-US" dirty="0" smtClean="0"/>
              <a:t>Some shifts to P1 : green payments, support to LFAs</a:t>
            </a:r>
          </a:p>
          <a:p>
            <a:pPr lvl="1"/>
            <a:r>
              <a:rPr lang="en-US" dirty="0" smtClean="0"/>
              <a:t>Some new entry in P2 : risk management</a:t>
            </a:r>
          </a:p>
          <a:p>
            <a:pPr lvl="1"/>
            <a:r>
              <a:rPr lang="en-US" dirty="0" smtClean="0"/>
              <a:t>Still difficult to indentify a coherent and comprehensive strategy</a:t>
            </a:r>
            <a:endParaRPr lang="en-GB" dirty="0" smtClean="0"/>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21</a:t>
            </a:fld>
            <a:endParaRPr lang="it-IT"/>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egnaposto numero diapositiva 4"/>
          <p:cNvSpPr>
            <a:spLocks noGrp="1"/>
          </p:cNvSpPr>
          <p:nvPr>
            <p:ph type="sldNum" sz="quarter" idx="11"/>
          </p:nvPr>
        </p:nvSpPr>
        <p:spPr/>
        <p:txBody>
          <a:bodyPr/>
          <a:lstStyle/>
          <a:p>
            <a:pPr>
              <a:defRPr/>
            </a:pPr>
            <a:fld id="{23803FA5-F8E4-4FEC-8CF3-ECDFF7955B6C}" type="slidenum">
              <a:rPr lang="it-IT">
                <a:solidFill>
                  <a:schemeClr val="tx1"/>
                </a:solidFill>
              </a:rPr>
              <a:pPr>
                <a:defRPr/>
              </a:pPr>
              <a:t>3</a:t>
            </a:fld>
            <a:endParaRPr lang="it-IT">
              <a:solidFill>
                <a:schemeClr val="tx1"/>
              </a:solidFill>
            </a:endParaRPr>
          </a:p>
        </p:txBody>
      </p:sp>
      <p:sp>
        <p:nvSpPr>
          <p:cNvPr id="38916" name="Rectangle 2"/>
          <p:cNvSpPr>
            <a:spLocks noGrp="1" noChangeArrowheads="1"/>
          </p:cNvSpPr>
          <p:nvPr>
            <p:ph type="title"/>
          </p:nvPr>
        </p:nvSpPr>
        <p:spPr/>
        <p:txBody>
          <a:bodyPr>
            <a:normAutofit fontScale="90000"/>
          </a:bodyPr>
          <a:lstStyle/>
          <a:p>
            <a:pPr eaLnBrk="1" hangingPunct="1">
              <a:defRPr/>
            </a:pPr>
            <a:r>
              <a:rPr lang="en-US" dirty="0" smtClean="0"/>
              <a:t>Representation of the rural development policy </a:t>
            </a:r>
            <a:r>
              <a:rPr lang="it-IT" dirty="0" smtClean="0"/>
              <a:t>in Europe</a:t>
            </a:r>
          </a:p>
        </p:txBody>
      </p:sp>
      <p:sp>
        <p:nvSpPr>
          <p:cNvPr id="765956" name="Rectangle 4"/>
          <p:cNvSpPr>
            <a:spLocks noChangeArrowheads="1"/>
          </p:cNvSpPr>
          <p:nvPr/>
        </p:nvSpPr>
        <p:spPr bwMode="auto">
          <a:xfrm>
            <a:off x="6011863" y="3286125"/>
            <a:ext cx="1439862" cy="1728788"/>
          </a:xfrm>
          <a:prstGeom prst="rect">
            <a:avLst/>
          </a:prstGeom>
          <a:solidFill>
            <a:srgbClr val="99FF99"/>
          </a:solidFill>
          <a:ln w="9525">
            <a:solidFill>
              <a:schemeClr val="tx1"/>
            </a:solidFill>
            <a:miter lim="800000"/>
            <a:headEnd/>
            <a:tailEnd/>
          </a:ln>
        </p:spPr>
        <p:txBody>
          <a:bodyPr wrap="none" anchor="ctr"/>
          <a:lstStyle/>
          <a:p>
            <a:pPr algn="ctr"/>
            <a:r>
              <a:rPr lang="en-GB" sz="1600" dirty="0">
                <a:solidFill>
                  <a:srgbClr val="002060"/>
                </a:solidFill>
              </a:rPr>
              <a:t>Axis 3</a:t>
            </a:r>
          </a:p>
          <a:p>
            <a:pPr algn="ctr"/>
            <a:r>
              <a:rPr lang="en-GB" sz="1600" dirty="0" smtClean="0">
                <a:solidFill>
                  <a:srgbClr val="002060"/>
                </a:solidFill>
              </a:rPr>
              <a:t>Econ. Diver.</a:t>
            </a:r>
            <a:endParaRPr lang="en-GB" sz="1600" dirty="0">
              <a:solidFill>
                <a:srgbClr val="002060"/>
              </a:solidFill>
            </a:endParaRPr>
          </a:p>
          <a:p>
            <a:pPr algn="ctr"/>
            <a:r>
              <a:rPr lang="en-GB" sz="1600" dirty="0">
                <a:solidFill>
                  <a:srgbClr val="002060"/>
                </a:solidFill>
              </a:rPr>
              <a:t>Quality of</a:t>
            </a:r>
          </a:p>
          <a:p>
            <a:pPr algn="ctr"/>
            <a:r>
              <a:rPr lang="en-GB" sz="1600" dirty="0" smtClean="0">
                <a:solidFill>
                  <a:srgbClr val="002060"/>
                </a:solidFill>
              </a:rPr>
              <a:t>Life</a:t>
            </a:r>
          </a:p>
          <a:p>
            <a:pPr algn="ctr"/>
            <a:r>
              <a:rPr lang="fr-FR" sz="1600" dirty="0" smtClean="0">
                <a:solidFill>
                  <a:schemeClr val="tx1"/>
                </a:solidFill>
                <a:latin typeface="Arial Unicode MS" pitchFamily="34" charset="-128"/>
              </a:rPr>
              <a:t>(min </a:t>
            </a:r>
            <a:r>
              <a:rPr lang="fr-FR" sz="1600" dirty="0">
                <a:solidFill>
                  <a:schemeClr val="tx1"/>
                </a:solidFill>
                <a:latin typeface="Arial Unicode MS" pitchFamily="34" charset="-128"/>
              </a:rPr>
              <a:t>10</a:t>
            </a:r>
            <a:r>
              <a:rPr lang="fr-FR" sz="1600" dirty="0" smtClean="0">
                <a:solidFill>
                  <a:schemeClr val="tx1"/>
                </a:solidFill>
                <a:latin typeface="Arial Unicode MS" pitchFamily="34" charset="-128"/>
              </a:rPr>
              <a:t>%)</a:t>
            </a:r>
          </a:p>
          <a:p>
            <a:pPr algn="ctr"/>
            <a:r>
              <a:rPr lang="fr-FR" sz="1600" dirty="0">
                <a:solidFill>
                  <a:schemeClr val="tx1"/>
                </a:solidFill>
                <a:latin typeface="Arial Unicode MS" pitchFamily="34" charset="-128"/>
              </a:rPr>
              <a:t>8</a:t>
            </a:r>
            <a:r>
              <a:rPr lang="fr-FR" sz="1600" dirty="0" smtClean="0">
                <a:solidFill>
                  <a:schemeClr val="tx1"/>
                </a:solidFill>
                <a:latin typeface="Arial Unicode MS" pitchFamily="34" charset="-128"/>
              </a:rPr>
              <a:t> </a:t>
            </a:r>
            <a:r>
              <a:rPr lang="fr-FR" sz="1600" dirty="0" err="1" smtClean="0">
                <a:solidFill>
                  <a:schemeClr val="tx1"/>
                </a:solidFill>
                <a:latin typeface="Arial Unicode MS" pitchFamily="34" charset="-128"/>
              </a:rPr>
              <a:t>meas</a:t>
            </a:r>
            <a:endParaRPr lang="fr-FR" sz="1600" dirty="0">
              <a:solidFill>
                <a:schemeClr val="tx1"/>
              </a:solidFill>
              <a:latin typeface="Arial Unicode MS" pitchFamily="34" charset="-128"/>
            </a:endParaRPr>
          </a:p>
          <a:p>
            <a:pPr algn="ctr"/>
            <a:endParaRPr lang="it-IT" sz="1600" dirty="0">
              <a:solidFill>
                <a:schemeClr val="tx1"/>
              </a:solidFill>
              <a:latin typeface="Arial Unicode MS" pitchFamily="34" charset="-128"/>
            </a:endParaRPr>
          </a:p>
        </p:txBody>
      </p:sp>
      <p:sp>
        <p:nvSpPr>
          <p:cNvPr id="765957" name="Rectangle 5"/>
          <p:cNvSpPr>
            <a:spLocks noChangeArrowheads="1"/>
          </p:cNvSpPr>
          <p:nvPr/>
        </p:nvSpPr>
        <p:spPr bwMode="auto">
          <a:xfrm>
            <a:off x="3779838" y="3286125"/>
            <a:ext cx="1728787" cy="1728788"/>
          </a:xfrm>
          <a:prstGeom prst="rect">
            <a:avLst/>
          </a:prstGeom>
          <a:solidFill>
            <a:srgbClr val="99FF99"/>
          </a:solidFill>
          <a:ln w="9525">
            <a:solidFill>
              <a:schemeClr val="tx1"/>
            </a:solidFill>
            <a:miter lim="800000"/>
            <a:headEnd/>
            <a:tailEnd/>
          </a:ln>
        </p:spPr>
        <p:txBody>
          <a:bodyPr wrap="none" anchor="ctr"/>
          <a:lstStyle/>
          <a:p>
            <a:pPr algn="ctr"/>
            <a:r>
              <a:rPr lang="en-GB" sz="1600" dirty="0">
                <a:solidFill>
                  <a:srgbClr val="002060"/>
                </a:solidFill>
              </a:rPr>
              <a:t>Axis 2</a:t>
            </a:r>
          </a:p>
          <a:p>
            <a:pPr algn="ctr"/>
            <a:r>
              <a:rPr lang="en-GB" sz="1600" dirty="0">
                <a:solidFill>
                  <a:srgbClr val="002060"/>
                </a:solidFill>
              </a:rPr>
              <a:t>Environment</a:t>
            </a:r>
          </a:p>
          <a:p>
            <a:pPr algn="ctr"/>
            <a:r>
              <a:rPr lang="en-GB" sz="1600" dirty="0" smtClean="0">
                <a:solidFill>
                  <a:srgbClr val="002060"/>
                </a:solidFill>
              </a:rPr>
              <a:t>Land</a:t>
            </a:r>
            <a:endParaRPr lang="en-GB" sz="1600" dirty="0">
              <a:solidFill>
                <a:srgbClr val="002060"/>
              </a:solidFill>
            </a:endParaRPr>
          </a:p>
          <a:p>
            <a:pPr algn="ctr"/>
            <a:r>
              <a:rPr lang="en-GB" sz="1600" dirty="0" smtClean="0">
                <a:solidFill>
                  <a:srgbClr val="002060"/>
                </a:solidFill>
              </a:rPr>
              <a:t>Management</a:t>
            </a:r>
          </a:p>
          <a:p>
            <a:pPr algn="ctr"/>
            <a:r>
              <a:rPr lang="fr-FR" sz="1600" dirty="0" smtClean="0">
                <a:solidFill>
                  <a:schemeClr val="tx1"/>
                </a:solidFill>
                <a:latin typeface="Arial Unicode MS" pitchFamily="34" charset="-128"/>
              </a:rPr>
              <a:t>(min </a:t>
            </a:r>
            <a:r>
              <a:rPr lang="fr-FR" sz="1600" dirty="0">
                <a:solidFill>
                  <a:schemeClr val="tx1"/>
                </a:solidFill>
                <a:latin typeface="Arial Unicode MS" pitchFamily="34" charset="-128"/>
              </a:rPr>
              <a:t>25</a:t>
            </a:r>
            <a:r>
              <a:rPr lang="fr-FR" sz="1600" dirty="0" smtClean="0">
                <a:solidFill>
                  <a:schemeClr val="tx1"/>
                </a:solidFill>
                <a:latin typeface="Arial Unicode MS" pitchFamily="34" charset="-128"/>
              </a:rPr>
              <a:t>%)</a:t>
            </a:r>
          </a:p>
          <a:p>
            <a:pPr algn="ctr"/>
            <a:r>
              <a:rPr lang="fr-FR" sz="1600" dirty="0" smtClean="0">
                <a:solidFill>
                  <a:schemeClr val="tx1"/>
                </a:solidFill>
                <a:latin typeface="Arial Unicode MS" pitchFamily="34" charset="-128"/>
              </a:rPr>
              <a:t>13 </a:t>
            </a:r>
            <a:r>
              <a:rPr lang="fr-FR" sz="1600" dirty="0" err="1" smtClean="0">
                <a:solidFill>
                  <a:schemeClr val="tx1"/>
                </a:solidFill>
                <a:latin typeface="Arial Unicode MS" pitchFamily="34" charset="-128"/>
              </a:rPr>
              <a:t>meas</a:t>
            </a:r>
            <a:endParaRPr lang="fr-FR" sz="1600" dirty="0">
              <a:solidFill>
                <a:schemeClr val="tx1"/>
              </a:solidFill>
              <a:latin typeface="Arial Unicode MS" pitchFamily="34" charset="-128"/>
            </a:endParaRPr>
          </a:p>
          <a:p>
            <a:pPr algn="ctr"/>
            <a:endParaRPr lang="it-IT" sz="1600" dirty="0">
              <a:solidFill>
                <a:schemeClr val="tx1"/>
              </a:solidFill>
              <a:latin typeface="Arial Unicode MS" pitchFamily="34" charset="-128"/>
            </a:endParaRPr>
          </a:p>
        </p:txBody>
      </p:sp>
      <p:sp>
        <p:nvSpPr>
          <p:cNvPr id="765958" name="Rectangle 6"/>
          <p:cNvSpPr>
            <a:spLocks noChangeArrowheads="1"/>
          </p:cNvSpPr>
          <p:nvPr/>
        </p:nvSpPr>
        <p:spPr bwMode="auto">
          <a:xfrm>
            <a:off x="1908175" y="3286125"/>
            <a:ext cx="1439863" cy="1728788"/>
          </a:xfrm>
          <a:prstGeom prst="rect">
            <a:avLst/>
          </a:prstGeom>
          <a:solidFill>
            <a:srgbClr val="99FF99"/>
          </a:solidFill>
          <a:ln w="9525">
            <a:solidFill>
              <a:schemeClr val="tx1"/>
            </a:solidFill>
            <a:miter lim="800000"/>
            <a:headEnd/>
            <a:tailEnd/>
          </a:ln>
        </p:spPr>
        <p:txBody>
          <a:bodyPr wrap="none" anchor="ctr"/>
          <a:lstStyle/>
          <a:p>
            <a:pPr algn="ctr"/>
            <a:r>
              <a:rPr lang="en-GB" sz="1600" dirty="0">
                <a:solidFill>
                  <a:srgbClr val="002060"/>
                </a:solidFill>
              </a:rPr>
              <a:t>Axis 1</a:t>
            </a:r>
          </a:p>
          <a:p>
            <a:pPr algn="ctr"/>
            <a:r>
              <a:rPr lang="en-GB" sz="1600" dirty="0" err="1" smtClean="0">
                <a:solidFill>
                  <a:srgbClr val="002060"/>
                </a:solidFill>
              </a:rPr>
              <a:t>Competiti</a:t>
            </a:r>
            <a:endParaRPr lang="en-GB" sz="1600" dirty="0" smtClean="0">
              <a:solidFill>
                <a:srgbClr val="002060"/>
              </a:solidFill>
            </a:endParaRPr>
          </a:p>
          <a:p>
            <a:pPr algn="ctr"/>
            <a:r>
              <a:rPr lang="en-GB" sz="1600" dirty="0" err="1" smtClean="0">
                <a:solidFill>
                  <a:srgbClr val="002060"/>
                </a:solidFill>
              </a:rPr>
              <a:t>veness</a:t>
            </a:r>
            <a:endParaRPr lang="en-GB" sz="1600" dirty="0" smtClean="0">
              <a:solidFill>
                <a:srgbClr val="002060"/>
              </a:solidFill>
            </a:endParaRPr>
          </a:p>
          <a:p>
            <a:pPr algn="ctr"/>
            <a:r>
              <a:rPr lang="fr-FR" sz="1600" dirty="0" smtClean="0">
                <a:solidFill>
                  <a:schemeClr val="tx1"/>
                </a:solidFill>
                <a:latin typeface="Arial Unicode MS" pitchFamily="34" charset="-128"/>
              </a:rPr>
              <a:t>(min </a:t>
            </a:r>
            <a:r>
              <a:rPr lang="fr-FR" sz="1600" dirty="0">
                <a:solidFill>
                  <a:schemeClr val="tx1"/>
                </a:solidFill>
                <a:latin typeface="Arial Unicode MS" pitchFamily="34" charset="-128"/>
              </a:rPr>
              <a:t>10</a:t>
            </a:r>
            <a:r>
              <a:rPr lang="fr-FR" sz="1600" dirty="0" smtClean="0">
                <a:solidFill>
                  <a:schemeClr val="tx1"/>
                </a:solidFill>
                <a:latin typeface="Arial Unicode MS" pitchFamily="34" charset="-128"/>
              </a:rPr>
              <a:t>%)</a:t>
            </a:r>
          </a:p>
          <a:p>
            <a:pPr algn="ctr"/>
            <a:r>
              <a:rPr lang="fr-FR" sz="1600" dirty="0" smtClean="0">
                <a:solidFill>
                  <a:schemeClr val="tx1"/>
                </a:solidFill>
                <a:latin typeface="Arial Unicode MS" pitchFamily="34" charset="-128"/>
              </a:rPr>
              <a:t>16 </a:t>
            </a:r>
            <a:r>
              <a:rPr lang="fr-FR" sz="1600" dirty="0" err="1" smtClean="0">
                <a:solidFill>
                  <a:schemeClr val="tx1"/>
                </a:solidFill>
                <a:latin typeface="Arial Unicode MS" pitchFamily="34" charset="-128"/>
              </a:rPr>
              <a:t>meas</a:t>
            </a:r>
            <a:endParaRPr lang="fr-FR" sz="1600" dirty="0">
              <a:solidFill>
                <a:schemeClr val="tx1"/>
              </a:solidFill>
              <a:latin typeface="Arial Unicode MS" pitchFamily="34" charset="-128"/>
            </a:endParaRPr>
          </a:p>
          <a:p>
            <a:pPr algn="ctr"/>
            <a:endParaRPr lang="it-IT" sz="1600" dirty="0">
              <a:solidFill>
                <a:schemeClr val="tx1"/>
              </a:solidFill>
              <a:latin typeface="Arial Unicode MS" pitchFamily="34" charset="-128"/>
            </a:endParaRPr>
          </a:p>
        </p:txBody>
      </p:sp>
      <p:sp>
        <p:nvSpPr>
          <p:cNvPr id="765961" name="Rectangle 9"/>
          <p:cNvSpPr>
            <a:spLocks noChangeArrowheads="1"/>
          </p:cNvSpPr>
          <p:nvPr/>
        </p:nvSpPr>
        <p:spPr bwMode="auto">
          <a:xfrm>
            <a:off x="1981200" y="2709863"/>
            <a:ext cx="5327650" cy="431800"/>
          </a:xfrm>
          <a:prstGeom prst="rect">
            <a:avLst/>
          </a:prstGeom>
          <a:solidFill>
            <a:srgbClr val="CC9900"/>
          </a:solidFill>
          <a:ln w="9525">
            <a:solidFill>
              <a:schemeClr val="tx1"/>
            </a:solidFill>
            <a:miter lim="800000"/>
            <a:headEnd/>
            <a:tailEnd/>
          </a:ln>
        </p:spPr>
        <p:txBody>
          <a:bodyPr wrap="none" anchor="ctr"/>
          <a:lstStyle/>
          <a:p>
            <a:pPr algn="ctr" eaLnBrk="0" hangingPunct="0">
              <a:spcBef>
                <a:spcPct val="50000"/>
              </a:spcBef>
            </a:pPr>
            <a:r>
              <a:rPr lang="fr-FR" sz="1600" dirty="0" smtClean="0">
                <a:solidFill>
                  <a:schemeClr val="tx1"/>
                </a:solidFill>
                <a:latin typeface="Arial Unicode MS" pitchFamily="34" charset="-128"/>
              </a:rPr>
              <a:t>Axis </a:t>
            </a:r>
            <a:r>
              <a:rPr lang="fr-FR" sz="1600" dirty="0">
                <a:solidFill>
                  <a:schemeClr val="tx1"/>
                </a:solidFill>
                <a:latin typeface="Arial Unicode MS" pitchFamily="34" charset="-128"/>
              </a:rPr>
              <a:t>4 </a:t>
            </a:r>
            <a:r>
              <a:rPr lang="fr-FR" sz="1600" dirty="0" smtClean="0">
                <a:solidFill>
                  <a:schemeClr val="tx1"/>
                </a:solidFill>
                <a:latin typeface="Arial Unicode MS" pitchFamily="34" charset="-128"/>
              </a:rPr>
              <a:t>«Leader»  (</a:t>
            </a:r>
            <a:r>
              <a:rPr lang="fr-FR" sz="1600" dirty="0">
                <a:solidFill>
                  <a:schemeClr val="tx1"/>
                </a:solidFill>
                <a:latin typeface="Arial Unicode MS" pitchFamily="34" charset="-128"/>
              </a:rPr>
              <a:t>min 5</a:t>
            </a:r>
            <a:r>
              <a:rPr lang="fr-FR" sz="1600" dirty="0" smtClean="0">
                <a:solidFill>
                  <a:schemeClr val="tx1"/>
                </a:solidFill>
                <a:latin typeface="Arial Unicode MS" pitchFamily="34" charset="-128"/>
              </a:rPr>
              <a:t>%) – 3 </a:t>
            </a:r>
            <a:r>
              <a:rPr lang="fr-FR" sz="1600" dirty="0" err="1" smtClean="0">
                <a:solidFill>
                  <a:schemeClr val="tx1"/>
                </a:solidFill>
                <a:latin typeface="Arial Unicode MS" pitchFamily="34" charset="-128"/>
              </a:rPr>
              <a:t>meas</a:t>
            </a:r>
            <a:endParaRPr lang="it-IT" sz="1600" dirty="0">
              <a:solidFill>
                <a:schemeClr val="tx1"/>
              </a:solidFill>
              <a:latin typeface="Arial Unicode MS" pitchFamily="34" charset="-128"/>
            </a:endParaRPr>
          </a:p>
        </p:txBody>
      </p:sp>
      <p:sp>
        <p:nvSpPr>
          <p:cNvPr id="765962" name="AutoShape 10"/>
          <p:cNvSpPr>
            <a:spLocks noChangeArrowheads="1"/>
          </p:cNvSpPr>
          <p:nvPr/>
        </p:nvSpPr>
        <p:spPr bwMode="auto">
          <a:xfrm>
            <a:off x="1979613" y="1412875"/>
            <a:ext cx="5329237" cy="1152525"/>
          </a:xfrm>
          <a:prstGeom prst="triangle">
            <a:avLst>
              <a:gd name="adj" fmla="val 50000"/>
            </a:avLst>
          </a:prstGeom>
          <a:solidFill>
            <a:srgbClr val="99FF99"/>
          </a:solidFill>
          <a:ln w="9525">
            <a:solidFill>
              <a:schemeClr val="tx1"/>
            </a:solidFill>
            <a:miter lim="800000"/>
            <a:headEnd/>
            <a:tailEnd/>
          </a:ln>
        </p:spPr>
        <p:txBody>
          <a:bodyPr wrap="none" anchor="ctr"/>
          <a:lstStyle/>
          <a:p>
            <a:pPr algn="ctr"/>
            <a:r>
              <a:rPr lang="en-GB" sz="1800" dirty="0" smtClean="0">
                <a:solidFill>
                  <a:srgbClr val="002060"/>
                </a:solidFill>
              </a:rPr>
              <a:t>Rural Development 2007–2013</a:t>
            </a:r>
            <a:endParaRPr lang="it-IT" sz="1800" dirty="0">
              <a:solidFill>
                <a:srgbClr val="002060"/>
              </a:solidFill>
              <a:latin typeface="Arial Unicode MS" pitchFamily="34" charset="-128"/>
            </a:endParaRPr>
          </a:p>
        </p:txBody>
      </p:sp>
      <p:sp>
        <p:nvSpPr>
          <p:cNvPr id="9227" name="Rectangle 7"/>
          <p:cNvSpPr>
            <a:spLocks noChangeArrowheads="1"/>
          </p:cNvSpPr>
          <p:nvPr/>
        </p:nvSpPr>
        <p:spPr bwMode="auto">
          <a:xfrm>
            <a:off x="1331913" y="5157788"/>
            <a:ext cx="6624637" cy="504825"/>
          </a:xfrm>
          <a:prstGeom prst="rect">
            <a:avLst/>
          </a:prstGeom>
          <a:solidFill>
            <a:srgbClr val="99FF99"/>
          </a:solidFill>
          <a:ln w="9525">
            <a:solidFill>
              <a:schemeClr val="tx1"/>
            </a:solidFill>
            <a:miter lim="800000"/>
            <a:headEnd/>
            <a:tailEnd/>
          </a:ln>
        </p:spPr>
        <p:txBody>
          <a:bodyPr wrap="none" anchor="ctr"/>
          <a:lstStyle/>
          <a:p>
            <a:pPr algn="ctr"/>
            <a:r>
              <a:rPr lang="en-US" sz="1600" dirty="0">
                <a:solidFill>
                  <a:srgbClr val="002060"/>
                </a:solidFill>
              </a:rPr>
              <a:t>Single set of programming, financing</a:t>
            </a:r>
            <a:r>
              <a:rPr lang="en-US" sz="1600" dirty="0" smtClean="0">
                <a:solidFill>
                  <a:srgbClr val="002060"/>
                </a:solidFill>
              </a:rPr>
              <a:t>, </a:t>
            </a:r>
            <a:r>
              <a:rPr lang="en-GB" sz="1600" dirty="0" smtClean="0">
                <a:solidFill>
                  <a:srgbClr val="002060"/>
                </a:solidFill>
              </a:rPr>
              <a:t>monitoring</a:t>
            </a:r>
            <a:r>
              <a:rPr lang="en-GB" sz="1600" dirty="0">
                <a:solidFill>
                  <a:srgbClr val="002060"/>
                </a:solidFill>
              </a:rPr>
              <a:t>, auditing rules</a:t>
            </a:r>
            <a:endParaRPr lang="it-IT" sz="1600" dirty="0">
              <a:solidFill>
                <a:srgbClr val="002060"/>
              </a:solidFill>
              <a:latin typeface="Arial Unicode MS" pitchFamily="34" charset="-128"/>
            </a:endParaRPr>
          </a:p>
        </p:txBody>
      </p:sp>
      <p:sp>
        <p:nvSpPr>
          <p:cNvPr id="9228" name="Rectangle 8"/>
          <p:cNvSpPr>
            <a:spLocks noChangeArrowheads="1"/>
          </p:cNvSpPr>
          <p:nvPr/>
        </p:nvSpPr>
        <p:spPr bwMode="auto">
          <a:xfrm>
            <a:off x="1331913" y="5878513"/>
            <a:ext cx="6624637" cy="504825"/>
          </a:xfrm>
          <a:prstGeom prst="rect">
            <a:avLst/>
          </a:prstGeom>
          <a:solidFill>
            <a:srgbClr val="99FF99"/>
          </a:solidFill>
          <a:ln w="9525">
            <a:solidFill>
              <a:schemeClr val="tx1"/>
            </a:solidFill>
            <a:miter lim="800000"/>
            <a:headEnd/>
            <a:tailEnd/>
          </a:ln>
        </p:spPr>
        <p:txBody>
          <a:bodyPr wrap="none" anchor="ctr"/>
          <a:lstStyle/>
          <a:p>
            <a:pPr algn="ctr" eaLnBrk="0" hangingPunct="0">
              <a:spcBef>
                <a:spcPct val="50000"/>
              </a:spcBef>
            </a:pPr>
            <a:r>
              <a:rPr lang="fr-FR" dirty="0" smtClean="0">
                <a:solidFill>
                  <a:schemeClr val="tx1"/>
                </a:solidFill>
              </a:rPr>
              <a:t>EARDF – European Agriculture and </a:t>
            </a:r>
            <a:r>
              <a:rPr lang="en-GB" dirty="0" smtClean="0">
                <a:solidFill>
                  <a:schemeClr val="tx1"/>
                </a:solidFill>
              </a:rPr>
              <a:t>Rural Development Fund</a:t>
            </a:r>
            <a:endParaRPr lang="fr-FR" dirty="0">
              <a:solidFill>
                <a:schemeClr val="tx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5958"/>
                                        </p:tgtEl>
                                        <p:attrNameLst>
                                          <p:attrName>style.visibility</p:attrName>
                                        </p:attrNameLst>
                                      </p:cBhvr>
                                      <p:to>
                                        <p:strVal val="visible"/>
                                      </p:to>
                                    </p:set>
                                    <p:animEffect transition="in" filter="wipe(down)">
                                      <p:cBhvr>
                                        <p:cTn id="7" dur="500"/>
                                        <p:tgtEl>
                                          <p:spTgt spid="7659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5957"/>
                                        </p:tgtEl>
                                        <p:attrNameLst>
                                          <p:attrName>style.visibility</p:attrName>
                                        </p:attrNameLst>
                                      </p:cBhvr>
                                      <p:to>
                                        <p:strVal val="visible"/>
                                      </p:to>
                                    </p:set>
                                    <p:animEffect transition="in" filter="wipe(down)">
                                      <p:cBhvr>
                                        <p:cTn id="11" dur="500"/>
                                        <p:tgtEl>
                                          <p:spTgt spid="76595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65956"/>
                                        </p:tgtEl>
                                        <p:attrNameLst>
                                          <p:attrName>style.visibility</p:attrName>
                                        </p:attrNameLst>
                                      </p:cBhvr>
                                      <p:to>
                                        <p:strVal val="visible"/>
                                      </p:to>
                                    </p:set>
                                    <p:animEffect transition="in" filter="wipe(down)">
                                      <p:cBhvr>
                                        <p:cTn id="15" dur="500"/>
                                        <p:tgtEl>
                                          <p:spTgt spid="76595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65961"/>
                                        </p:tgtEl>
                                        <p:attrNameLst>
                                          <p:attrName>style.visibility</p:attrName>
                                        </p:attrNameLst>
                                      </p:cBhvr>
                                      <p:to>
                                        <p:strVal val="visible"/>
                                      </p:to>
                                    </p:set>
                                    <p:animEffect transition="in" filter="wipe(down)">
                                      <p:cBhvr>
                                        <p:cTn id="20" dur="500"/>
                                        <p:tgtEl>
                                          <p:spTgt spid="7659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65962"/>
                                        </p:tgtEl>
                                        <p:attrNameLst>
                                          <p:attrName>style.visibility</p:attrName>
                                        </p:attrNameLst>
                                      </p:cBhvr>
                                      <p:to>
                                        <p:strVal val="visible"/>
                                      </p:to>
                                    </p:set>
                                    <p:animEffect transition="in" filter="wipe(down)">
                                      <p:cBhvr>
                                        <p:cTn id="25" dur="500"/>
                                        <p:tgtEl>
                                          <p:spTgt spid="76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animBg="1"/>
      <p:bldP spid="765957" grpId="0" animBg="1"/>
      <p:bldP spid="765958" grpId="0" animBg="1"/>
      <p:bldP spid="765961" grpId="0" animBg="1"/>
      <p:bldP spid="7659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egnaposto numero diapositiva 5"/>
          <p:cNvSpPr>
            <a:spLocks noGrp="1"/>
          </p:cNvSpPr>
          <p:nvPr>
            <p:ph type="sldNum" sz="quarter" idx="11"/>
          </p:nvPr>
        </p:nvSpPr>
        <p:spPr/>
        <p:txBody>
          <a:bodyPr/>
          <a:lstStyle/>
          <a:p>
            <a:pPr>
              <a:defRPr/>
            </a:pPr>
            <a:fld id="{E08DF9CC-E017-4061-9068-5217D63CFE04}" type="slidenum">
              <a:rPr lang="it-IT"/>
              <a:pPr>
                <a:defRPr/>
              </a:pPr>
              <a:t>4</a:t>
            </a:fld>
            <a:endParaRPr lang="it-IT"/>
          </a:p>
        </p:txBody>
      </p:sp>
      <p:sp>
        <p:nvSpPr>
          <p:cNvPr id="412172" name="Rectangle 524"/>
          <p:cNvSpPr>
            <a:spLocks noGrp="1" noChangeArrowheads="1"/>
          </p:cNvSpPr>
          <p:nvPr>
            <p:ph type="title"/>
          </p:nvPr>
        </p:nvSpPr>
        <p:spPr/>
        <p:txBody>
          <a:bodyPr>
            <a:normAutofit fontScale="90000"/>
          </a:bodyPr>
          <a:lstStyle/>
          <a:p>
            <a:pPr>
              <a:defRPr/>
            </a:pPr>
            <a:r>
              <a:rPr lang="en-US" dirty="0" smtClean="0"/>
              <a:t>The main measures </a:t>
            </a:r>
            <a:br>
              <a:rPr lang="en-US" dirty="0" smtClean="0"/>
            </a:br>
            <a:r>
              <a:rPr lang="en-US" dirty="0" smtClean="0"/>
              <a:t>of RD Policy 2007-2013</a:t>
            </a:r>
            <a:endParaRPr lang="it-IT" dirty="0" smtClean="0"/>
          </a:p>
        </p:txBody>
      </p:sp>
      <p:graphicFrame>
        <p:nvGraphicFramePr>
          <p:cNvPr id="9" name="Group 1224"/>
          <p:cNvGraphicFramePr>
            <a:graphicFrameLocks/>
          </p:cNvGraphicFramePr>
          <p:nvPr/>
        </p:nvGraphicFramePr>
        <p:xfrm>
          <a:off x="971601" y="1617749"/>
          <a:ext cx="3960439" cy="4331531"/>
        </p:xfrm>
        <a:graphic>
          <a:graphicData uri="http://schemas.openxmlformats.org/drawingml/2006/table">
            <a:tbl>
              <a:tblPr/>
              <a:tblGrid>
                <a:gridCol w="674115"/>
                <a:gridCol w="2206205"/>
                <a:gridCol w="637983"/>
                <a:gridCol w="442136"/>
              </a:tblGrid>
              <a:tr h="197250">
                <a:tc rowSpan="2">
                  <a:txBody>
                    <a:bodyPr/>
                    <a:lstStyle/>
                    <a:p>
                      <a:pPr marL="0" marR="0" lvl="0" indent="0" algn="ct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AXIS</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MEASURE</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EU-27</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146683">
                <a:tc vMerge="1">
                  <a:txBody>
                    <a:bodyPr/>
                    <a:lstStyle/>
                    <a:p>
                      <a:endParaRPr lang="en-GB"/>
                    </a:p>
                  </a:txBody>
                  <a:tcPr/>
                </a:tc>
                <a:tc vMerge="1">
                  <a:txBody>
                    <a:bodyPr/>
                    <a:lstStyle/>
                    <a:p>
                      <a:endParaRPr lang="en-GB"/>
                    </a:p>
                  </a:txBody>
                  <a:tcPr/>
                </a:tc>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M€</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363">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0000"/>
                          </a:solidFill>
                          <a:effectLst/>
                          <a:latin typeface="Tahoma" charset="0"/>
                          <a:ea typeface="Times New Roman" pitchFamily="18" charset="0"/>
                          <a:cs typeface="Arial" charset="0"/>
                        </a:rPr>
                        <a:t>AXIS 1</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rgbClr val="000000"/>
                          </a:solidFill>
                          <a:effectLst/>
                          <a:latin typeface="Tahoma" charset="0"/>
                          <a:ea typeface="Times New Roman" pitchFamily="18" charset="0"/>
                          <a:cs typeface="Arial" charset="0"/>
                        </a:rPr>
                        <a:t>Competitiveness</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defTabSz="0" rtl="0" fontAlgn="ctr"/>
                      <a:r>
                        <a:rPr lang="it-IT" sz="1000" b="1" i="0" u="none" strike="noStrike" kern="100" baseline="0" dirty="0" smtClean="0">
                          <a:solidFill>
                            <a:srgbClr val="000000"/>
                          </a:solidFill>
                          <a:latin typeface="Tahoma"/>
                        </a:rPr>
                        <a:t>51,345</a:t>
                      </a:r>
                      <a:endParaRPr lang="it-IT" sz="1000" b="1"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defTabSz="0" rtl="0" fontAlgn="ctr"/>
                      <a:r>
                        <a:rPr lang="it-IT" sz="1000" b="1" i="0" u="none" strike="noStrike" kern="100" baseline="0" dirty="0" smtClean="0">
                          <a:solidFill>
                            <a:srgbClr val="000000"/>
                          </a:solidFill>
                          <a:latin typeface="Tahoma"/>
                        </a:rPr>
                        <a:t>33.3</a:t>
                      </a:r>
                      <a:endParaRPr lang="it-IT" sz="1000" b="1"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8032">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mn-lt"/>
                          <a:ea typeface="Times New Roman" pitchFamily="18" charset="0"/>
                          <a:cs typeface="Arial" charset="0"/>
                        </a:rPr>
                        <a:t>1.1</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lang="en-GB" sz="800" b="1" kern="1200" baseline="0" dirty="0" smtClean="0">
                          <a:solidFill>
                            <a:schemeClr val="tx1"/>
                          </a:solidFill>
                          <a:latin typeface="+mn-lt"/>
                          <a:ea typeface="+mn-ea"/>
                          <a:cs typeface="+mn-cs"/>
                        </a:rPr>
                        <a:t>Human resources:</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11,297</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7.3</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016">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800" b="0" i="0" u="none" strike="noStrike" cap="none" normalizeH="0" baseline="0" smtClean="0">
                        <a:ln>
                          <a:noFill/>
                        </a:ln>
                        <a:solidFill>
                          <a:srgbClr val="0066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1.1.2 </a:t>
                      </a:r>
                      <a:r>
                        <a:rPr lang="en-US" sz="800" kern="1200" baseline="0" dirty="0" smtClean="0">
                          <a:solidFill>
                            <a:schemeClr val="tx1"/>
                          </a:solidFill>
                          <a:latin typeface="+mn-lt"/>
                          <a:ea typeface="+mn-ea"/>
                          <a:cs typeface="+mn-cs"/>
                        </a:rPr>
                        <a:t>Setting up of young farmers</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4,915</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3.2</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696">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mn-lt"/>
                          <a:ea typeface="Times New Roman" pitchFamily="18" charset="0"/>
                          <a:cs typeface="Arial" charset="0"/>
                        </a:rPr>
                        <a:t>1.2</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lang="en-GB" sz="800" b="1" kern="1200" baseline="0" dirty="0" smtClean="0">
                          <a:solidFill>
                            <a:schemeClr val="tx1"/>
                          </a:solidFill>
                          <a:latin typeface="+mn-lt"/>
                          <a:ea typeface="+mn-ea"/>
                          <a:cs typeface="+mn-cs"/>
                        </a:rPr>
                        <a:t>Physical capital</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37,004</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24.0</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800" b="0" i="0" u="none" strike="noStrike" cap="none" normalizeH="0" baseline="0" smtClean="0">
                        <a:ln>
                          <a:noFill/>
                        </a:ln>
                        <a:solidFill>
                          <a:srgbClr val="0066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1.2.1 </a:t>
                      </a:r>
                      <a:r>
                        <a:rPr lang="en-GB" sz="800" kern="1200" baseline="0" dirty="0" smtClean="0">
                          <a:solidFill>
                            <a:schemeClr val="tx1"/>
                          </a:solidFill>
                          <a:latin typeface="+mn-lt"/>
                          <a:ea typeface="+mn-ea"/>
                          <a:cs typeface="+mn-cs"/>
                        </a:rPr>
                        <a:t>Modernisation of agricultural holdings</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17,789</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11.5</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800" b="0" i="0" u="none" strike="noStrike" cap="none" normalizeH="0" baseline="0" dirty="0" smtClean="0">
                        <a:ln>
                          <a:noFill/>
                        </a:ln>
                        <a:solidFill>
                          <a:srgbClr val="0066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1.2.3 </a:t>
                      </a:r>
                      <a:r>
                        <a:rPr lang="en-US" sz="800" kern="1200" baseline="0" dirty="0" smtClean="0">
                          <a:solidFill>
                            <a:schemeClr val="tx1"/>
                          </a:solidFill>
                          <a:latin typeface="+mn-lt"/>
                          <a:ea typeface="+mn-ea"/>
                          <a:cs typeface="+mn-cs"/>
                        </a:rPr>
                        <a:t>Adding value to agricultural and forestry products</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9,089</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5.9</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92">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800" b="0" i="0" u="none" strike="noStrike" cap="none" normalizeH="0" baseline="0" smtClean="0">
                        <a:ln>
                          <a:noFill/>
                        </a:ln>
                        <a:solidFill>
                          <a:srgbClr val="0066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defTabSz="0"/>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1.2.5 </a:t>
                      </a:r>
                      <a:r>
                        <a:rPr lang="en-US" sz="800" kern="1200" baseline="0" dirty="0" smtClean="0">
                          <a:solidFill>
                            <a:schemeClr val="tx1"/>
                          </a:solidFill>
                          <a:latin typeface="+mn-lt"/>
                          <a:ea typeface="+mn-ea"/>
                          <a:cs typeface="+mn-cs"/>
                        </a:rPr>
                        <a:t>Infrastructure related to the development and adaptation of agriculture and forestry</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7,884</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5.1</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544">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mn-lt"/>
                          <a:ea typeface="Times New Roman" pitchFamily="18" charset="0"/>
                          <a:cs typeface="Arial" charset="0"/>
                        </a:rPr>
                        <a:t>1.3</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Quality of agricultural production and products</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a:solidFill>
                            <a:srgbClr val="000000"/>
                          </a:solidFill>
                          <a:latin typeface="Tahoma"/>
                        </a:rPr>
                        <a:t>932</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0.6</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296">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chemeClr val="tx1"/>
                          </a:solidFill>
                          <a:effectLst/>
                          <a:latin typeface="+mn-lt"/>
                          <a:ea typeface="Times New Roman" pitchFamily="18" charset="0"/>
                          <a:cs typeface="Arial" charset="0"/>
                        </a:rPr>
                        <a:t>1.4</a:t>
                      </a:r>
                      <a:endParaRPr kumimoji="0" lang="it-IT" sz="8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lang="en-GB" sz="800" b="1" kern="1200" baseline="0" dirty="0" smtClean="0">
                          <a:solidFill>
                            <a:schemeClr val="tx1"/>
                          </a:solidFill>
                          <a:latin typeface="+mn-lt"/>
                          <a:ea typeface="+mn-ea"/>
                          <a:cs typeface="+mn-cs"/>
                        </a:rPr>
                        <a:t>Transitional measures</a:t>
                      </a:r>
                      <a:endParaRPr kumimoji="0" lang="it-IT" sz="8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2,113</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1.4</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0000"/>
                          </a:solidFill>
                          <a:effectLst/>
                          <a:latin typeface="Tahoma" charset="0"/>
                          <a:ea typeface="Times New Roman" pitchFamily="18" charset="0"/>
                          <a:cs typeface="Arial" charset="0"/>
                        </a:rPr>
                        <a:t>AXIS 2</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rgbClr val="000000"/>
                          </a:solidFill>
                          <a:effectLst/>
                          <a:latin typeface="Tahoma" charset="0"/>
                          <a:ea typeface="Times New Roman" pitchFamily="18" charset="0"/>
                          <a:cs typeface="Arial" charset="0"/>
                        </a:rPr>
                        <a:t>Sustainability</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defTabSz="0" rtl="0" fontAlgn="ctr"/>
                      <a:r>
                        <a:rPr lang="it-IT" sz="1000" b="1" i="0" u="none" strike="noStrike" kern="100" baseline="0" dirty="0" smtClean="0">
                          <a:solidFill>
                            <a:srgbClr val="000000"/>
                          </a:solidFill>
                          <a:latin typeface="Tahoma"/>
                        </a:rPr>
                        <a:t>71,187</a:t>
                      </a:r>
                      <a:endParaRPr lang="it-IT" sz="1000" b="1"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defTabSz="0" rtl="0" fontAlgn="ctr"/>
                      <a:r>
                        <a:rPr lang="it-IT" sz="1000" b="1" i="0" u="none" strike="noStrike" kern="100" baseline="0" dirty="0" smtClean="0">
                          <a:solidFill>
                            <a:srgbClr val="000000"/>
                          </a:solidFill>
                          <a:latin typeface="Tahoma"/>
                        </a:rPr>
                        <a:t>46.1</a:t>
                      </a:r>
                      <a:endParaRPr lang="it-IT" sz="1000" b="1"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16024">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2.1</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Sustainable use of agricultural land</a:t>
                      </a:r>
                      <a:endParaRPr kumimoji="0" lang="it-IT" sz="8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63,107</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40.9</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1800" b="0" i="0" u="none" strike="noStrike" cap="none" normalizeH="0" baseline="0" smtClean="0">
                        <a:ln>
                          <a:noFill/>
                        </a:ln>
                        <a:solidFill>
                          <a:srgbClr val="006600"/>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defTabSz="0"/>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2.1.2 </a:t>
                      </a:r>
                      <a:r>
                        <a:rPr kumimoji="0" lang="en-US" sz="800" b="0" i="0" u="none" strike="noStrike" cap="none" normalizeH="0" baseline="0" dirty="0" smtClean="0">
                          <a:ln>
                            <a:noFill/>
                          </a:ln>
                          <a:solidFill>
                            <a:srgbClr val="000000"/>
                          </a:solidFill>
                          <a:effectLst/>
                          <a:latin typeface="+mn-lt"/>
                          <a:ea typeface="Times New Roman" pitchFamily="18" charset="0"/>
                          <a:cs typeface="Arial" charset="0"/>
                        </a:rPr>
                        <a:t> Payments to farmers in areas with handicap, other than mountain</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11,879</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7.7</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312">
                <a:tc>
                  <a:txBody>
                    <a:bodyPr/>
                    <a:lstStyle/>
                    <a:p>
                      <a:pPr marL="0" marR="0" lvl="0" indent="0" algn="l" defTabSz="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it-IT" sz="1800" b="0" i="0" u="none" strike="noStrike" cap="none" normalizeH="0" baseline="0" smtClean="0">
                        <a:ln>
                          <a:noFill/>
                        </a:ln>
                        <a:solidFill>
                          <a:srgbClr val="006600"/>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000000"/>
                          </a:solidFill>
                          <a:effectLst/>
                          <a:latin typeface="+mn-lt"/>
                          <a:ea typeface="Times New Roman" pitchFamily="18" charset="0"/>
                          <a:cs typeface="Arial" charset="0"/>
                        </a:rPr>
                        <a:t>2.1.4 </a:t>
                      </a:r>
                      <a:r>
                        <a:rPr lang="en-GB" sz="800" kern="1200" baseline="0" dirty="0" smtClean="0">
                          <a:solidFill>
                            <a:schemeClr val="tx1"/>
                          </a:solidFill>
                          <a:latin typeface="+mn-lt"/>
                          <a:ea typeface="+mn-ea"/>
                          <a:cs typeface="+mn-cs"/>
                        </a:rPr>
                        <a:t>Agri-environmental payments</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37,592</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24.4</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584">
                <a:tc>
                  <a:txBody>
                    <a:bodyPr/>
                    <a:lstStyle/>
                    <a:p>
                      <a:pPr marL="0" marR="0" lvl="0" indent="0" algn="r" defTabSz="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2.2</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0" fontAlgn="base" latinLnBrk="0" hangingPunct="0">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Sustainable use of forestry land</a:t>
                      </a:r>
                      <a:endParaRPr kumimoji="0" lang="it-IT" sz="8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smtClean="0">
                          <a:solidFill>
                            <a:srgbClr val="000000"/>
                          </a:solidFill>
                          <a:latin typeface="Tahoma"/>
                        </a:rPr>
                        <a:t>8,080</a:t>
                      </a:r>
                      <a:endParaRPr lang="it-IT" sz="800" b="0" i="0" u="none" strike="noStrike" kern="100" baseline="0"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0" rtl="0" fontAlgn="ctr"/>
                      <a:r>
                        <a:rPr lang="it-IT" sz="800" b="0" i="0" u="none" strike="noStrike" kern="100" baseline="0" dirty="0">
                          <a:solidFill>
                            <a:srgbClr val="000000"/>
                          </a:solidFill>
                          <a:latin typeface="Tahoma"/>
                        </a:rPr>
                        <a:t>5,2</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227"/>
          <p:cNvGraphicFramePr>
            <a:graphicFrameLocks/>
          </p:cNvGraphicFramePr>
          <p:nvPr/>
        </p:nvGraphicFramePr>
        <p:xfrm>
          <a:off x="5084440" y="1581159"/>
          <a:ext cx="3952056" cy="3108960"/>
        </p:xfrm>
        <a:graphic>
          <a:graphicData uri="http://schemas.openxmlformats.org/drawingml/2006/table">
            <a:tbl>
              <a:tblPr/>
              <a:tblGrid>
                <a:gridCol w="639688"/>
                <a:gridCol w="2304256"/>
                <a:gridCol w="648072"/>
                <a:gridCol w="360040"/>
              </a:tblGrid>
              <a:tr h="123825">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AXIS</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MEASURE</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EU-27</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192048">
                <a:tc vMerge="1">
                  <a:txBody>
                    <a:bodyPr/>
                    <a:lstStyle/>
                    <a:p>
                      <a:endParaRPr lang="en-GB"/>
                    </a:p>
                  </a:txBody>
                  <a:tcPr/>
                </a:tc>
                <a:tc vMerge="1">
                  <a:txBody>
                    <a:bodyPr/>
                    <a:lstStyle/>
                    <a:p>
                      <a:endParaRPr lang="en-GB"/>
                    </a:p>
                  </a:txBody>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M€</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Tahoma" charset="0"/>
                          <a:ea typeface="Times New Roman" pitchFamily="18" charset="0"/>
                          <a:cs typeface="Arial" charset="0"/>
                        </a:rPr>
                        <a:t>AXIS 3</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tx1"/>
                          </a:solidFill>
                          <a:effectLst/>
                          <a:latin typeface="Tahoma" charset="0"/>
                          <a:ea typeface="Times New Roman" pitchFamily="18" charset="0"/>
                          <a:cs typeface="Arial" charset="0"/>
                        </a:rPr>
                        <a:t>Diversification</a:t>
                      </a:r>
                      <a:r>
                        <a:rPr kumimoji="0" lang="it-IT" sz="1000" b="1" i="0" u="none" strike="noStrike" cap="none" normalizeH="0" baseline="0" dirty="0" smtClean="0">
                          <a:ln>
                            <a:noFill/>
                          </a:ln>
                          <a:solidFill>
                            <a:schemeClr val="tx1"/>
                          </a:solidFill>
                          <a:effectLst/>
                          <a:latin typeface="Tahoma" charset="0"/>
                          <a:ea typeface="Times New Roman" pitchFamily="18" charset="0"/>
                          <a:cs typeface="Arial" charset="0"/>
                        </a:rPr>
                        <a:t> and </a:t>
                      </a:r>
                      <a:r>
                        <a:rPr kumimoji="0" lang="it-IT" sz="1000" b="1" i="0" u="none" strike="noStrike" cap="none" normalizeH="0" baseline="0" dirty="0" err="1" smtClean="0">
                          <a:ln>
                            <a:noFill/>
                          </a:ln>
                          <a:solidFill>
                            <a:schemeClr val="tx1"/>
                          </a:solidFill>
                          <a:effectLst/>
                          <a:latin typeface="Tahoma" charset="0"/>
                          <a:ea typeface="Times New Roman" pitchFamily="18" charset="0"/>
                          <a:cs typeface="Arial" charset="0"/>
                        </a:rPr>
                        <a:t>quality</a:t>
                      </a:r>
                      <a:r>
                        <a:rPr kumimoji="0" lang="it-IT" sz="1000" b="1" i="0" u="none" strike="noStrike" cap="none" normalizeH="0" baseline="0" dirty="0" smtClean="0">
                          <a:ln>
                            <a:noFill/>
                          </a:ln>
                          <a:solidFill>
                            <a:schemeClr val="tx1"/>
                          </a:solidFill>
                          <a:effectLst/>
                          <a:latin typeface="Tahoma" charset="0"/>
                          <a:ea typeface="Times New Roman" pitchFamily="18" charset="0"/>
                          <a:cs typeface="Arial" charset="0"/>
                        </a:rPr>
                        <a:t> </a:t>
                      </a:r>
                      <a:r>
                        <a:rPr kumimoji="0" lang="it-IT" sz="1000" b="1" i="0" u="none" strike="noStrike" cap="none" normalizeH="0" baseline="0" dirty="0" err="1" smtClean="0">
                          <a:ln>
                            <a:noFill/>
                          </a:ln>
                          <a:solidFill>
                            <a:schemeClr val="tx1"/>
                          </a:solidFill>
                          <a:effectLst/>
                          <a:latin typeface="Tahoma" charset="0"/>
                          <a:ea typeface="Times New Roman" pitchFamily="18" charset="0"/>
                          <a:cs typeface="Arial" charset="0"/>
                        </a:rPr>
                        <a:t>of</a:t>
                      </a:r>
                      <a:r>
                        <a:rPr kumimoji="0" lang="it-IT" sz="1000" b="1" i="0" u="none" strike="noStrike" cap="none" normalizeH="0" baseline="0" dirty="0" smtClean="0">
                          <a:ln>
                            <a:noFill/>
                          </a:ln>
                          <a:solidFill>
                            <a:schemeClr val="tx1"/>
                          </a:solidFill>
                          <a:effectLst/>
                          <a:latin typeface="Tahoma" charset="0"/>
                          <a:ea typeface="Times New Roman" pitchFamily="18" charset="0"/>
                          <a:cs typeface="Arial" charset="0"/>
                        </a:rPr>
                        <a:t> life</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rtl="0" fontAlgn="ctr"/>
                      <a:r>
                        <a:rPr lang="it-IT" sz="1000" b="1" i="0" u="none" strike="noStrike" dirty="0" smtClean="0">
                          <a:solidFill>
                            <a:schemeClr val="tx1"/>
                          </a:solidFill>
                          <a:latin typeface="Tahoma"/>
                        </a:rPr>
                        <a:t>18,837</a:t>
                      </a:r>
                      <a:endParaRPr lang="it-IT" sz="1000" b="1" i="0" u="none" strike="noStrike" dirty="0">
                        <a:solidFill>
                          <a:schemeClr val="tx1"/>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rtl="0" fontAlgn="ctr"/>
                      <a:r>
                        <a:rPr lang="it-IT" sz="1000" b="1" i="0" u="none" strike="noStrike" dirty="0" smtClean="0">
                          <a:solidFill>
                            <a:schemeClr val="tx1"/>
                          </a:solidFill>
                          <a:latin typeface="Tahoma"/>
                        </a:rPr>
                        <a:t>12.2</a:t>
                      </a:r>
                      <a:endParaRPr lang="it-IT" sz="1000" b="1" i="0" u="none" strike="noStrike" dirty="0">
                        <a:solidFill>
                          <a:schemeClr val="tx1"/>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555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3.1</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Diversification of the rural economy</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6,963</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4.5</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3.2</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Improvement of the quality of life in rural areas</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11,367</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7.4</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3.3</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en-US" sz="800" b="1" kern="1200" baseline="0" dirty="0" smtClean="0">
                          <a:solidFill>
                            <a:schemeClr val="tx1"/>
                          </a:solidFill>
                          <a:latin typeface="+mn-lt"/>
                          <a:ea typeface="+mn-ea"/>
                          <a:cs typeface="+mn-cs"/>
                        </a:rPr>
                        <a:t>Training, skills acquisition and animation</a:t>
                      </a:r>
                      <a:endParaRPr kumimoji="0" lang="it-IT" sz="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a:solidFill>
                            <a:srgbClr val="000000"/>
                          </a:solidFill>
                          <a:latin typeface="Tahoma"/>
                        </a:rPr>
                        <a:t>252</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0.2</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3.4</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800" b="1" kern="1200" baseline="0" dirty="0" smtClean="0">
                          <a:solidFill>
                            <a:schemeClr val="tx1"/>
                          </a:solidFill>
                          <a:latin typeface="+mn-lt"/>
                          <a:ea typeface="+mn-ea"/>
                          <a:cs typeface="+mn-cs"/>
                        </a:rPr>
                        <a:t>Implementation of local development strategies </a:t>
                      </a:r>
                      <a:r>
                        <a:rPr lang="en-US" sz="800" b="1" kern="1200" baseline="0" dirty="0" smtClean="0">
                          <a:solidFill>
                            <a:schemeClr val="tx1"/>
                          </a:solidFill>
                          <a:latin typeface="+mn-lt"/>
                          <a:ea typeface="+mn-ea"/>
                          <a:cs typeface="+mn-cs"/>
                        </a:rPr>
                        <a:t>by public-private partnerships</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a:solidFill>
                            <a:srgbClr val="000000"/>
                          </a:solidFill>
                          <a:latin typeface="Tahoma"/>
                        </a:rPr>
                        <a:t>255</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0.2</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0000"/>
                          </a:solidFill>
                          <a:effectLst/>
                          <a:latin typeface="Tahoma" charset="0"/>
                          <a:ea typeface="Times New Roman" pitchFamily="18" charset="0"/>
                          <a:cs typeface="Arial" charset="0"/>
                        </a:rPr>
                        <a:t>AXIS 4</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0000"/>
                          </a:solidFill>
                          <a:effectLst/>
                          <a:latin typeface="Tahoma" charset="0"/>
                          <a:ea typeface="Times New Roman" pitchFamily="18" charset="0"/>
                          <a:cs typeface="Arial" charset="0"/>
                        </a:rPr>
                        <a:t>Leader </a:t>
                      </a:r>
                      <a:r>
                        <a:rPr kumimoji="0" lang="it-IT" sz="1000" b="1" i="0" u="none" strike="noStrike" cap="none" normalizeH="0" baseline="0" dirty="0" err="1" smtClean="0">
                          <a:ln>
                            <a:noFill/>
                          </a:ln>
                          <a:solidFill>
                            <a:srgbClr val="000000"/>
                          </a:solidFill>
                          <a:effectLst/>
                          <a:latin typeface="Tahoma" charset="0"/>
                          <a:ea typeface="Times New Roman" pitchFamily="18" charset="0"/>
                          <a:cs typeface="Arial" charset="0"/>
                        </a:rPr>
                        <a:t>approach</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rtl="0" fontAlgn="ctr"/>
                      <a:r>
                        <a:rPr lang="it-IT" sz="1000" b="1" i="0" u="none" strike="noStrike" dirty="0" smtClean="0">
                          <a:solidFill>
                            <a:srgbClr val="000000"/>
                          </a:solidFill>
                          <a:latin typeface="Tahoma"/>
                        </a:rPr>
                        <a:t>9,281</a:t>
                      </a:r>
                      <a:endParaRPr lang="it-IT" sz="1000" b="1"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r" rtl="0" fontAlgn="ctr"/>
                      <a:r>
                        <a:rPr lang="it-IT" sz="1000" b="1" i="0" u="none" strike="noStrike" dirty="0" smtClean="0">
                          <a:solidFill>
                            <a:srgbClr val="000000"/>
                          </a:solidFill>
                          <a:latin typeface="Tahoma"/>
                        </a:rPr>
                        <a:t>6.0</a:t>
                      </a:r>
                      <a:endParaRPr lang="it-IT" sz="1000" b="1"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555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4.1</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baseline="0" dirty="0" smtClean="0">
                          <a:solidFill>
                            <a:schemeClr val="tx1"/>
                          </a:solidFill>
                          <a:latin typeface="+mn-lt"/>
                          <a:ea typeface="+mn-ea"/>
                          <a:cs typeface="+mn-cs"/>
                        </a:rPr>
                        <a:t>Implementation of local development strategies by </a:t>
                      </a:r>
                      <a:r>
                        <a:rPr lang="it-IT" sz="800" b="1" kern="1200" baseline="0" dirty="0" err="1" smtClean="0">
                          <a:solidFill>
                            <a:schemeClr val="tx1"/>
                          </a:solidFill>
                          <a:latin typeface="+mn-lt"/>
                          <a:ea typeface="+mn-ea"/>
                          <a:cs typeface="+mn-cs"/>
                        </a:rPr>
                        <a:t>Local</a:t>
                      </a:r>
                      <a:r>
                        <a:rPr lang="it-IT" sz="800" b="1" kern="1200" baseline="0" dirty="0" smtClean="0">
                          <a:solidFill>
                            <a:schemeClr val="tx1"/>
                          </a:solidFill>
                          <a:latin typeface="+mn-lt"/>
                          <a:ea typeface="+mn-ea"/>
                          <a:cs typeface="+mn-cs"/>
                        </a:rPr>
                        <a:t> </a:t>
                      </a:r>
                      <a:r>
                        <a:rPr lang="it-IT" sz="800" b="1" kern="1200" baseline="0" dirty="0" err="1" smtClean="0">
                          <a:solidFill>
                            <a:schemeClr val="tx1"/>
                          </a:solidFill>
                          <a:latin typeface="+mn-lt"/>
                          <a:ea typeface="+mn-ea"/>
                          <a:cs typeface="+mn-cs"/>
                        </a:rPr>
                        <a:t>Action</a:t>
                      </a:r>
                      <a:r>
                        <a:rPr lang="it-IT" sz="800" b="1" kern="1200" baseline="0" dirty="0" smtClean="0">
                          <a:solidFill>
                            <a:schemeClr val="tx1"/>
                          </a:solidFill>
                          <a:latin typeface="+mn-lt"/>
                          <a:ea typeface="+mn-ea"/>
                          <a:cs typeface="+mn-cs"/>
                        </a:rPr>
                        <a:t> </a:t>
                      </a:r>
                      <a:r>
                        <a:rPr lang="it-IT" sz="800" b="1" kern="1200" baseline="0" dirty="0" err="1" smtClean="0">
                          <a:solidFill>
                            <a:schemeClr val="tx1"/>
                          </a:solidFill>
                          <a:latin typeface="+mn-lt"/>
                          <a:ea typeface="+mn-ea"/>
                          <a:cs typeface="+mn-cs"/>
                        </a:rPr>
                        <a:t>Groups</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7,299</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4.7</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4.2</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GB" sz="800" b="1" kern="1200" baseline="0" dirty="0" smtClean="0">
                          <a:solidFill>
                            <a:schemeClr val="tx1"/>
                          </a:solidFill>
                          <a:latin typeface="+mn-lt"/>
                          <a:ea typeface="+mn-ea"/>
                          <a:cs typeface="+mn-cs"/>
                        </a:rPr>
                        <a:t>Transnational and interterritorial cooperation</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a:solidFill>
                            <a:srgbClr val="000000"/>
                          </a:solidFill>
                          <a:latin typeface="Tahoma"/>
                        </a:rPr>
                        <a:t>459</a:t>
                      </a: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0.3</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4.3</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lang="it-IT" sz="800" b="1" kern="1200" baseline="0" dirty="0" err="1" smtClean="0">
                          <a:solidFill>
                            <a:schemeClr val="tx1"/>
                          </a:solidFill>
                          <a:latin typeface="+mn-lt"/>
                          <a:ea typeface="+mn-ea"/>
                          <a:cs typeface="+mn-cs"/>
                        </a:rPr>
                        <a:t>Local</a:t>
                      </a:r>
                      <a:r>
                        <a:rPr lang="it-IT" sz="800" b="1" kern="1200" baseline="0" dirty="0" smtClean="0">
                          <a:solidFill>
                            <a:schemeClr val="tx1"/>
                          </a:solidFill>
                          <a:latin typeface="+mn-lt"/>
                          <a:ea typeface="+mn-ea"/>
                          <a:cs typeface="+mn-cs"/>
                        </a:rPr>
                        <a:t> </a:t>
                      </a:r>
                      <a:r>
                        <a:rPr lang="it-IT" sz="800" b="1" kern="1200" baseline="0" dirty="0" err="1" smtClean="0">
                          <a:solidFill>
                            <a:schemeClr val="tx1"/>
                          </a:solidFill>
                          <a:latin typeface="+mn-lt"/>
                          <a:ea typeface="+mn-ea"/>
                          <a:cs typeface="+mn-cs"/>
                        </a:rPr>
                        <a:t>Action</a:t>
                      </a:r>
                      <a:r>
                        <a:rPr lang="it-IT" sz="800" b="1" kern="1200" baseline="0" dirty="0" smtClean="0">
                          <a:solidFill>
                            <a:schemeClr val="tx1"/>
                          </a:solidFill>
                          <a:latin typeface="+mn-lt"/>
                          <a:ea typeface="+mn-ea"/>
                          <a:cs typeface="+mn-cs"/>
                        </a:rPr>
                        <a:t> </a:t>
                      </a:r>
                      <a:r>
                        <a:rPr lang="it-IT" sz="800" b="1" kern="1200" baseline="0" dirty="0" err="1" smtClean="0">
                          <a:solidFill>
                            <a:schemeClr val="tx1"/>
                          </a:solidFill>
                          <a:latin typeface="+mn-lt"/>
                          <a:ea typeface="+mn-ea"/>
                          <a:cs typeface="+mn-cs"/>
                        </a:rPr>
                        <a:t>Groups</a:t>
                      </a:r>
                      <a:endParaRPr lang="it-IT" sz="800" b="1" kern="1200" baseline="0" dirty="0" smtClean="0">
                        <a:solidFill>
                          <a:schemeClr val="tx1"/>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1,522</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it-IT" sz="800" b="0" i="0" u="none" strike="noStrike" dirty="0" smtClean="0">
                          <a:solidFill>
                            <a:srgbClr val="000000"/>
                          </a:solidFill>
                          <a:latin typeface="Tahoma"/>
                        </a:rPr>
                        <a:t>1.0</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grid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smtClean="0">
                          <a:ln>
                            <a:noFill/>
                          </a:ln>
                          <a:solidFill>
                            <a:srgbClr val="000000"/>
                          </a:solidFill>
                          <a:effectLst/>
                          <a:latin typeface="Tahoma" charset="0"/>
                          <a:ea typeface="Times New Roman" pitchFamily="18" charset="0"/>
                          <a:cs typeface="Arial" charset="0"/>
                        </a:rPr>
                        <a:t>       5.1     </a:t>
                      </a:r>
                      <a:r>
                        <a:rPr kumimoji="0" lang="it-IT" sz="800" b="1" i="0" u="none" strike="noStrike" cap="none" normalizeH="0" baseline="0" dirty="0" err="1" smtClean="0">
                          <a:ln>
                            <a:noFill/>
                          </a:ln>
                          <a:solidFill>
                            <a:srgbClr val="000000"/>
                          </a:solidFill>
                          <a:effectLst/>
                          <a:latin typeface="Tahoma" charset="0"/>
                          <a:ea typeface="Times New Roman" pitchFamily="18" charset="0"/>
                          <a:cs typeface="Arial" charset="0"/>
                        </a:rPr>
                        <a:t>Technical</a:t>
                      </a:r>
                      <a:r>
                        <a:rPr kumimoji="0" lang="it-IT" sz="800" b="1" i="0" u="none" strike="noStrike" cap="none" normalizeH="0" baseline="0" dirty="0" smtClean="0">
                          <a:ln>
                            <a:noFill/>
                          </a:ln>
                          <a:solidFill>
                            <a:srgbClr val="000000"/>
                          </a:solidFill>
                          <a:effectLst/>
                          <a:latin typeface="Tahoma" charset="0"/>
                          <a:ea typeface="Times New Roman" pitchFamily="18" charset="0"/>
                          <a:cs typeface="Arial" charset="0"/>
                        </a:rPr>
                        <a:t> </a:t>
                      </a:r>
                      <a:r>
                        <a:rPr kumimoji="0" lang="it-IT" sz="800" b="1" i="0" u="none" strike="noStrike" cap="none" normalizeH="0" baseline="0" dirty="0" err="1" smtClean="0">
                          <a:ln>
                            <a:noFill/>
                          </a:ln>
                          <a:solidFill>
                            <a:srgbClr val="000000"/>
                          </a:solidFill>
                          <a:effectLst/>
                          <a:latin typeface="Tahoma" charset="0"/>
                          <a:ea typeface="Times New Roman" pitchFamily="18" charset="0"/>
                          <a:cs typeface="Arial" charset="0"/>
                        </a:rPr>
                        <a:t>Assistance</a:t>
                      </a:r>
                      <a:endParaRPr kumimoji="0" lang="it-IT" sz="2400" b="0"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en-GB"/>
                    </a:p>
                  </a:txBody>
                  <a:tcPr/>
                </a:tc>
                <a:tc>
                  <a:txBody>
                    <a:bodyPr/>
                    <a:lstStyle/>
                    <a:p>
                      <a:pPr algn="r" rtl="0" fontAlgn="ctr"/>
                      <a:r>
                        <a:rPr lang="it-IT" sz="800" b="0" i="0" u="none" strike="noStrike" dirty="0" smtClean="0">
                          <a:solidFill>
                            <a:srgbClr val="000000"/>
                          </a:solidFill>
                          <a:latin typeface="Tahoma"/>
                        </a:rPr>
                        <a:t>2,920</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algn="r" rtl="0" fontAlgn="ctr"/>
                      <a:r>
                        <a:rPr lang="it-IT" sz="800" b="0" i="0" u="none" strike="noStrike" dirty="0" smtClean="0">
                          <a:solidFill>
                            <a:srgbClr val="000000"/>
                          </a:solidFill>
                          <a:latin typeface="Tahoma"/>
                        </a:rPr>
                        <a:t>1.9</a:t>
                      </a:r>
                      <a:endParaRPr lang="it-IT" sz="800" b="0"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57163">
                <a:tc grid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000000"/>
                          </a:solidFill>
                          <a:effectLst/>
                          <a:latin typeface="Tahoma" charset="0"/>
                          <a:ea typeface="Times New Roman" pitchFamily="18" charset="0"/>
                          <a:cs typeface="Arial" charset="0"/>
                        </a:rPr>
                        <a:t>TOTAL</a:t>
                      </a:r>
                      <a:endParaRPr kumimoji="0" lang="it-IT" sz="3200" b="1" i="0" u="none" strike="noStrike" cap="none" normalizeH="0" baseline="0" dirty="0" smtClean="0">
                        <a:ln>
                          <a:noFill/>
                        </a:ln>
                        <a:solidFill>
                          <a:schemeClr val="tx1"/>
                        </a:solidFill>
                        <a:effectLst/>
                        <a:latin typeface="Tahoma"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GB"/>
                    </a:p>
                  </a:txBody>
                  <a:tcPr/>
                </a:tc>
                <a:tc>
                  <a:txBody>
                    <a:bodyPr/>
                    <a:lstStyle/>
                    <a:p>
                      <a:pPr algn="r" rtl="0" fontAlgn="ctr"/>
                      <a:r>
                        <a:rPr lang="it-IT" sz="1000" b="1" i="0" u="none" strike="noStrike" dirty="0" smtClean="0">
                          <a:solidFill>
                            <a:srgbClr val="000000"/>
                          </a:solidFill>
                          <a:latin typeface="Tahoma"/>
                        </a:rPr>
                        <a:t>154,378</a:t>
                      </a:r>
                      <a:endParaRPr lang="it-IT" sz="1000" b="1"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algn="r" rtl="0" fontAlgn="ctr"/>
                      <a:r>
                        <a:rPr lang="it-IT" sz="1000" b="1" i="0" u="none" strike="noStrike" dirty="0" smtClean="0">
                          <a:solidFill>
                            <a:srgbClr val="000000"/>
                          </a:solidFill>
                          <a:latin typeface="Tahoma"/>
                        </a:rPr>
                        <a:t>100</a:t>
                      </a:r>
                      <a:endParaRPr lang="it-IT" sz="1000" b="1" i="0" u="none" strike="noStrike" dirty="0">
                        <a:solidFill>
                          <a:srgbClr val="000000"/>
                        </a:solidFill>
                        <a:latin typeface="Tahoma"/>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pPr eaLnBrk="1" hangingPunct="1">
              <a:defRPr/>
            </a:pPr>
            <a:r>
              <a:rPr lang="it-IT" dirty="0" smtClean="0"/>
              <a:t>The </a:t>
            </a:r>
            <a:r>
              <a:rPr lang="it-IT" dirty="0" err="1" smtClean="0"/>
              <a:t>implementation</a:t>
            </a:r>
            <a:r>
              <a:rPr lang="it-IT" dirty="0" smtClean="0"/>
              <a:t> </a:t>
            </a:r>
            <a:r>
              <a:rPr lang="it-IT" dirty="0" err="1" smtClean="0"/>
              <a:t>process</a:t>
            </a:r>
            <a:r>
              <a:rPr lang="it-IT" dirty="0" smtClean="0"/>
              <a:t> </a:t>
            </a:r>
            <a:r>
              <a:rPr lang="it-IT" dirty="0" err="1" smtClean="0"/>
              <a:t>of</a:t>
            </a:r>
            <a:r>
              <a:rPr lang="it-IT" dirty="0" smtClean="0"/>
              <a:t> the </a:t>
            </a:r>
            <a:r>
              <a:rPr lang="it-IT" dirty="0" err="1" smtClean="0"/>
              <a:t>European</a:t>
            </a:r>
            <a:r>
              <a:rPr lang="it-IT" dirty="0" smtClean="0"/>
              <a:t> </a:t>
            </a:r>
            <a:r>
              <a:rPr lang="it-IT" dirty="0" err="1" smtClean="0"/>
              <a:t>Rural</a:t>
            </a:r>
            <a:r>
              <a:rPr lang="it-IT" dirty="0" smtClean="0"/>
              <a:t> </a:t>
            </a:r>
            <a:r>
              <a:rPr lang="it-IT" dirty="0" err="1" smtClean="0"/>
              <a:t>Development</a:t>
            </a:r>
            <a:r>
              <a:rPr lang="it-IT" dirty="0" smtClean="0"/>
              <a:t> Policy</a:t>
            </a:r>
          </a:p>
        </p:txBody>
      </p:sp>
      <p:grpSp>
        <p:nvGrpSpPr>
          <p:cNvPr id="2" name="Group 44"/>
          <p:cNvGrpSpPr>
            <a:grpSpLocks/>
          </p:cNvGrpSpPr>
          <p:nvPr/>
        </p:nvGrpSpPr>
        <p:grpSpPr bwMode="auto">
          <a:xfrm>
            <a:off x="212725" y="1556792"/>
            <a:ext cx="8751888" cy="650875"/>
            <a:chOff x="134" y="1162"/>
            <a:chExt cx="5513" cy="410"/>
          </a:xfrm>
        </p:grpSpPr>
        <p:sp>
          <p:nvSpPr>
            <p:cNvPr id="10270" name="Rectangle 4"/>
            <p:cNvSpPr>
              <a:spLocks noChangeArrowheads="1"/>
            </p:cNvSpPr>
            <p:nvPr/>
          </p:nvSpPr>
          <p:spPr bwMode="auto">
            <a:xfrm>
              <a:off x="1293" y="1162"/>
              <a:ext cx="1315" cy="409"/>
            </a:xfrm>
            <a:prstGeom prst="rect">
              <a:avLst/>
            </a:prstGeom>
            <a:solidFill>
              <a:srgbClr val="66FFFF"/>
            </a:solidFill>
            <a:ln w="9525">
              <a:solidFill>
                <a:schemeClr val="tx1"/>
              </a:solidFill>
              <a:miter lim="800000"/>
              <a:headEnd/>
              <a:tailEnd/>
            </a:ln>
          </p:spPr>
          <p:txBody>
            <a:bodyPr wrap="none" anchor="ctr"/>
            <a:lstStyle/>
            <a:p>
              <a:pPr algn="ctr"/>
              <a:r>
                <a:rPr lang="it-IT" sz="1800">
                  <a:solidFill>
                    <a:schemeClr val="tx1"/>
                  </a:solidFill>
                  <a:latin typeface="Arial Unicode MS" pitchFamily="34" charset="-128"/>
                </a:rPr>
                <a:t>Reg. 1968/2005</a:t>
              </a:r>
            </a:p>
            <a:p>
              <a:pPr algn="ctr"/>
              <a:r>
                <a:rPr lang="it-IT" sz="1800">
                  <a:solidFill>
                    <a:schemeClr val="tx1"/>
                  </a:solidFill>
                  <a:latin typeface="Arial Unicode MS" pitchFamily="34" charset="-128"/>
                </a:rPr>
                <a:t>Reg.1974/2006</a:t>
              </a:r>
            </a:p>
          </p:txBody>
        </p:sp>
        <p:sp>
          <p:nvSpPr>
            <p:cNvPr id="10271" name="Rectangle 5"/>
            <p:cNvSpPr>
              <a:spLocks noChangeArrowheads="1"/>
            </p:cNvSpPr>
            <p:nvPr/>
          </p:nvSpPr>
          <p:spPr bwMode="auto">
            <a:xfrm>
              <a:off x="2835" y="1163"/>
              <a:ext cx="1315" cy="409"/>
            </a:xfrm>
            <a:prstGeom prst="rect">
              <a:avLst/>
            </a:prstGeom>
            <a:solidFill>
              <a:srgbClr val="FFC000"/>
            </a:solidFill>
            <a:ln w="9525">
              <a:solidFill>
                <a:schemeClr val="tx1"/>
              </a:solidFill>
              <a:miter lim="800000"/>
              <a:headEnd/>
              <a:tailEnd/>
            </a:ln>
          </p:spPr>
          <p:txBody>
            <a:bodyPr wrap="none" anchor="ctr"/>
            <a:lstStyle/>
            <a:p>
              <a:pPr algn="ctr"/>
              <a:r>
                <a:rPr lang="it-IT" sz="1800" dirty="0">
                  <a:solidFill>
                    <a:schemeClr val="tx1"/>
                  </a:solidFill>
                  <a:latin typeface="Arial Unicode MS" pitchFamily="34" charset="-128"/>
                </a:rPr>
                <a:t>Community </a:t>
              </a:r>
              <a:br>
                <a:rPr lang="it-IT" sz="1800" dirty="0">
                  <a:solidFill>
                    <a:schemeClr val="tx1"/>
                  </a:solidFill>
                  <a:latin typeface="Arial Unicode MS" pitchFamily="34" charset="-128"/>
                </a:rPr>
              </a:br>
              <a:r>
                <a:rPr lang="it-IT" sz="1800" dirty="0" smtClean="0">
                  <a:solidFill>
                    <a:schemeClr val="tx1"/>
                  </a:solidFill>
                  <a:latin typeface="Arial Unicode MS" pitchFamily="34" charset="-128"/>
                </a:rPr>
                <a:t>Strategic</a:t>
              </a:r>
              <a:r>
                <a:rPr lang="it-IT" dirty="0" smtClean="0">
                  <a:latin typeface="Arial Unicode MS" pitchFamily="34" charset="-128"/>
                </a:rPr>
                <a:t> </a:t>
              </a:r>
              <a:r>
                <a:rPr lang="it-IT" sz="1800" dirty="0" smtClean="0">
                  <a:solidFill>
                    <a:schemeClr val="tx1"/>
                  </a:solidFill>
                  <a:latin typeface="Arial Unicode MS" pitchFamily="34" charset="-128"/>
                </a:rPr>
                <a:t>Guidelines</a:t>
              </a:r>
              <a:endParaRPr lang="it-IT" sz="1800" dirty="0">
                <a:solidFill>
                  <a:schemeClr val="tx1"/>
                </a:solidFill>
                <a:latin typeface="Arial Unicode MS" pitchFamily="34" charset="-128"/>
              </a:endParaRPr>
            </a:p>
          </p:txBody>
        </p:sp>
        <p:sp>
          <p:nvSpPr>
            <p:cNvPr id="10272" name="Rectangle 7"/>
            <p:cNvSpPr>
              <a:spLocks noChangeArrowheads="1"/>
            </p:cNvSpPr>
            <p:nvPr/>
          </p:nvSpPr>
          <p:spPr bwMode="auto">
            <a:xfrm>
              <a:off x="4332" y="1163"/>
              <a:ext cx="1315" cy="409"/>
            </a:xfrm>
            <a:prstGeom prst="rect">
              <a:avLst/>
            </a:prstGeom>
            <a:solidFill>
              <a:srgbClr val="CCFF66"/>
            </a:solidFill>
            <a:ln w="9525">
              <a:solidFill>
                <a:schemeClr val="tx1"/>
              </a:solidFill>
              <a:miter lim="800000"/>
              <a:headEnd/>
              <a:tailEnd/>
            </a:ln>
          </p:spPr>
          <p:txBody>
            <a:bodyPr wrap="none" anchor="ctr"/>
            <a:lstStyle/>
            <a:p>
              <a:pPr algn="ctr"/>
              <a:r>
                <a:rPr lang="it-IT" sz="1800">
                  <a:solidFill>
                    <a:schemeClr val="tx1"/>
                  </a:solidFill>
                  <a:latin typeface="Arial Unicode MS" pitchFamily="34" charset="-128"/>
                </a:rPr>
                <a:t>Cohesion</a:t>
              </a:r>
            </a:p>
            <a:p>
              <a:pPr algn="ctr"/>
              <a:r>
                <a:rPr lang="it-IT" sz="1800">
                  <a:solidFill>
                    <a:schemeClr val="tx1"/>
                  </a:solidFill>
                  <a:latin typeface="Arial Unicode MS" pitchFamily="34" charset="-128"/>
                </a:rPr>
                <a:t>Policy</a:t>
              </a:r>
            </a:p>
          </p:txBody>
        </p:sp>
        <p:cxnSp>
          <p:nvCxnSpPr>
            <p:cNvPr id="10273" name="AutoShape 17"/>
            <p:cNvCxnSpPr>
              <a:cxnSpLocks noChangeShapeType="1"/>
              <a:stCxn id="10272" idx="1"/>
              <a:endCxn id="10271" idx="3"/>
            </p:cNvCxnSpPr>
            <p:nvPr/>
          </p:nvCxnSpPr>
          <p:spPr bwMode="auto">
            <a:xfrm rot="10800000">
              <a:off x="4150" y="1368"/>
              <a:ext cx="182" cy="0"/>
            </a:xfrm>
            <a:prstGeom prst="straightConnector1">
              <a:avLst/>
            </a:prstGeom>
            <a:noFill/>
            <a:ln w="9525">
              <a:solidFill>
                <a:schemeClr val="tx1"/>
              </a:solidFill>
              <a:round/>
              <a:headEnd/>
              <a:tailEnd type="triangle" w="med" len="med"/>
            </a:ln>
          </p:spPr>
        </p:cxnSp>
        <p:cxnSp>
          <p:nvCxnSpPr>
            <p:cNvPr id="10274" name="AutoShape 35"/>
            <p:cNvCxnSpPr>
              <a:cxnSpLocks noChangeShapeType="1"/>
              <a:stCxn id="10270" idx="3"/>
              <a:endCxn id="10271" idx="1"/>
            </p:cNvCxnSpPr>
            <p:nvPr/>
          </p:nvCxnSpPr>
          <p:spPr bwMode="auto">
            <a:xfrm>
              <a:off x="2608" y="1367"/>
              <a:ext cx="227" cy="1"/>
            </a:xfrm>
            <a:prstGeom prst="curvedConnector3">
              <a:avLst>
                <a:gd name="adj1" fmla="val 49778"/>
              </a:avLst>
            </a:prstGeom>
            <a:noFill/>
            <a:ln w="9525">
              <a:solidFill>
                <a:schemeClr val="tx1"/>
              </a:solidFill>
              <a:round/>
              <a:headEnd/>
              <a:tailEnd type="triangle" w="med" len="med"/>
            </a:ln>
          </p:spPr>
        </p:cxnSp>
        <p:sp>
          <p:nvSpPr>
            <p:cNvPr id="10275" name="Text Box 37"/>
            <p:cNvSpPr txBox="1">
              <a:spLocks noChangeArrowheads="1"/>
            </p:cNvSpPr>
            <p:nvPr/>
          </p:nvSpPr>
          <p:spPr bwMode="auto">
            <a:xfrm>
              <a:off x="134" y="1286"/>
              <a:ext cx="931" cy="194"/>
            </a:xfrm>
            <a:prstGeom prst="rect">
              <a:avLst/>
            </a:prstGeom>
            <a:noFill/>
            <a:ln w="9525">
              <a:noFill/>
              <a:miter lim="800000"/>
              <a:headEnd/>
              <a:tailEnd/>
            </a:ln>
          </p:spPr>
          <p:txBody>
            <a:bodyPr wrap="none">
              <a:spAutoFit/>
            </a:bodyPr>
            <a:lstStyle/>
            <a:p>
              <a:r>
                <a:rPr lang="it-IT">
                  <a:solidFill>
                    <a:schemeClr val="tx1"/>
                  </a:solidFill>
                  <a:latin typeface="Arial Unicode MS" pitchFamily="34" charset="-128"/>
                </a:rPr>
                <a:t>European Union</a:t>
              </a:r>
            </a:p>
          </p:txBody>
        </p:sp>
      </p:grpSp>
      <p:grpSp>
        <p:nvGrpSpPr>
          <p:cNvPr id="3" name="Group 45"/>
          <p:cNvGrpSpPr>
            <a:grpSpLocks/>
          </p:cNvGrpSpPr>
          <p:nvPr/>
        </p:nvGrpSpPr>
        <p:grpSpPr bwMode="auto">
          <a:xfrm>
            <a:off x="239713" y="2134642"/>
            <a:ext cx="8724900" cy="1079500"/>
            <a:chOff x="151" y="1526"/>
            <a:chExt cx="5496" cy="680"/>
          </a:xfrm>
        </p:grpSpPr>
        <p:sp>
          <p:nvSpPr>
            <p:cNvPr id="10261" name="Rectangle 6"/>
            <p:cNvSpPr>
              <a:spLocks noChangeArrowheads="1"/>
            </p:cNvSpPr>
            <p:nvPr/>
          </p:nvSpPr>
          <p:spPr bwMode="auto">
            <a:xfrm>
              <a:off x="2200" y="1797"/>
              <a:ext cx="1315" cy="409"/>
            </a:xfrm>
            <a:prstGeom prst="rect">
              <a:avLst/>
            </a:prstGeom>
            <a:solidFill>
              <a:srgbClr val="FFC000"/>
            </a:solidFill>
            <a:ln w="9525">
              <a:solidFill>
                <a:schemeClr val="tx1"/>
              </a:solidFill>
              <a:miter lim="800000"/>
              <a:headEnd/>
              <a:tailEnd/>
            </a:ln>
          </p:spPr>
          <p:txBody>
            <a:bodyPr wrap="none" anchor="ctr"/>
            <a:lstStyle/>
            <a:p>
              <a:pPr algn="ctr"/>
              <a:r>
                <a:rPr lang="it-IT" sz="1800" dirty="0" smtClean="0">
                  <a:solidFill>
                    <a:schemeClr val="tx1"/>
                  </a:solidFill>
                  <a:latin typeface="Arial Unicode MS" pitchFamily="34" charset="-128"/>
                </a:rPr>
                <a:t>National Strategy </a:t>
              </a:r>
              <a:endParaRPr lang="it-IT" sz="1800" dirty="0">
                <a:solidFill>
                  <a:schemeClr val="tx1"/>
                </a:solidFill>
                <a:latin typeface="Arial Unicode MS" pitchFamily="34" charset="-128"/>
              </a:endParaRPr>
            </a:p>
            <a:p>
              <a:pPr algn="ctr"/>
              <a:r>
                <a:rPr lang="it-IT" sz="1800" dirty="0">
                  <a:solidFill>
                    <a:schemeClr val="tx1"/>
                  </a:solidFill>
                  <a:latin typeface="Arial Unicode MS" pitchFamily="34" charset="-128"/>
                </a:rPr>
                <a:t>Plan</a:t>
              </a:r>
            </a:p>
          </p:txBody>
        </p:sp>
        <p:sp>
          <p:nvSpPr>
            <p:cNvPr id="10262" name="Rectangle 8"/>
            <p:cNvSpPr>
              <a:spLocks noChangeArrowheads="1"/>
            </p:cNvSpPr>
            <p:nvPr/>
          </p:nvSpPr>
          <p:spPr bwMode="auto">
            <a:xfrm>
              <a:off x="4332" y="1797"/>
              <a:ext cx="1315" cy="409"/>
            </a:xfrm>
            <a:prstGeom prst="rect">
              <a:avLst/>
            </a:prstGeom>
            <a:solidFill>
              <a:srgbClr val="CCFF99"/>
            </a:solidFill>
            <a:ln w="9525">
              <a:solidFill>
                <a:schemeClr val="tx1"/>
              </a:solidFill>
              <a:miter lim="800000"/>
              <a:headEnd/>
              <a:tailEnd/>
            </a:ln>
          </p:spPr>
          <p:txBody>
            <a:bodyPr wrap="none" anchor="ctr"/>
            <a:lstStyle/>
            <a:p>
              <a:pPr algn="ctr"/>
              <a:r>
                <a:rPr lang="it-IT" sz="1800">
                  <a:solidFill>
                    <a:schemeClr val="tx1"/>
                  </a:solidFill>
                  <a:latin typeface="Arial Unicode MS" pitchFamily="34" charset="-128"/>
                </a:rPr>
                <a:t>National Strategic</a:t>
              </a:r>
            </a:p>
            <a:p>
              <a:pPr algn="ctr"/>
              <a:r>
                <a:rPr lang="it-IT" sz="1800">
                  <a:solidFill>
                    <a:schemeClr val="tx1"/>
                  </a:solidFill>
                  <a:latin typeface="Arial Unicode MS" pitchFamily="34" charset="-128"/>
                </a:rPr>
                <a:t>Framework</a:t>
              </a:r>
            </a:p>
          </p:txBody>
        </p:sp>
        <p:cxnSp>
          <p:nvCxnSpPr>
            <p:cNvPr id="10263" name="AutoShape 15"/>
            <p:cNvCxnSpPr>
              <a:cxnSpLocks noChangeShapeType="1"/>
              <a:stCxn id="10270" idx="2"/>
              <a:endCxn id="10261" idx="0"/>
            </p:cNvCxnSpPr>
            <p:nvPr/>
          </p:nvCxnSpPr>
          <p:spPr bwMode="auto">
            <a:xfrm rot="16200000" flipH="1">
              <a:off x="2268" y="1208"/>
              <a:ext cx="271" cy="907"/>
            </a:xfrm>
            <a:prstGeom prst="curvedConnector3">
              <a:avLst>
                <a:gd name="adj1" fmla="val 50000"/>
              </a:avLst>
            </a:prstGeom>
            <a:noFill/>
            <a:ln w="9525">
              <a:solidFill>
                <a:schemeClr val="tx1"/>
              </a:solidFill>
              <a:round/>
              <a:headEnd/>
              <a:tailEnd type="triangle" w="med" len="med"/>
            </a:ln>
          </p:spPr>
        </p:cxnSp>
        <p:cxnSp>
          <p:nvCxnSpPr>
            <p:cNvPr id="10264" name="AutoShape 16"/>
            <p:cNvCxnSpPr>
              <a:cxnSpLocks noChangeShapeType="1"/>
              <a:stCxn id="10271" idx="2"/>
              <a:endCxn id="10261" idx="0"/>
            </p:cNvCxnSpPr>
            <p:nvPr/>
          </p:nvCxnSpPr>
          <p:spPr bwMode="auto">
            <a:xfrm rot="5400000">
              <a:off x="3040" y="1344"/>
              <a:ext cx="270" cy="635"/>
            </a:xfrm>
            <a:prstGeom prst="curvedConnector3">
              <a:avLst>
                <a:gd name="adj1" fmla="val 50000"/>
              </a:avLst>
            </a:prstGeom>
            <a:noFill/>
            <a:ln w="9525">
              <a:solidFill>
                <a:schemeClr val="tx1"/>
              </a:solidFill>
              <a:round/>
              <a:headEnd/>
              <a:tailEnd type="triangle" w="med" len="med"/>
            </a:ln>
          </p:spPr>
        </p:cxnSp>
        <p:cxnSp>
          <p:nvCxnSpPr>
            <p:cNvPr id="10265" name="AutoShape 18"/>
            <p:cNvCxnSpPr>
              <a:cxnSpLocks noChangeShapeType="1"/>
              <a:stCxn id="10272" idx="2"/>
              <a:endCxn id="10262" idx="0"/>
            </p:cNvCxnSpPr>
            <p:nvPr/>
          </p:nvCxnSpPr>
          <p:spPr bwMode="auto">
            <a:xfrm rot="16200000" flipH="1">
              <a:off x="4854" y="1662"/>
              <a:ext cx="270" cy="0"/>
            </a:xfrm>
            <a:prstGeom prst="straightConnector1">
              <a:avLst/>
            </a:prstGeom>
            <a:noFill/>
            <a:ln w="9525">
              <a:solidFill>
                <a:schemeClr val="tx1"/>
              </a:solidFill>
              <a:round/>
              <a:headEnd/>
              <a:tailEnd type="triangle" w="med" len="med"/>
            </a:ln>
          </p:spPr>
        </p:cxnSp>
        <p:cxnSp>
          <p:nvCxnSpPr>
            <p:cNvPr id="10266" name="AutoShape 19"/>
            <p:cNvCxnSpPr>
              <a:cxnSpLocks noChangeShapeType="1"/>
              <a:stCxn id="10262" idx="1"/>
              <a:endCxn id="10261" idx="3"/>
            </p:cNvCxnSpPr>
            <p:nvPr/>
          </p:nvCxnSpPr>
          <p:spPr bwMode="auto">
            <a:xfrm rot="10800000">
              <a:off x="3515" y="2002"/>
              <a:ext cx="817" cy="1"/>
            </a:xfrm>
            <a:prstGeom prst="straightConnector1">
              <a:avLst/>
            </a:prstGeom>
            <a:noFill/>
            <a:ln w="9525">
              <a:solidFill>
                <a:schemeClr val="tx1"/>
              </a:solidFill>
              <a:round/>
              <a:headEnd/>
              <a:tailEnd type="triangle" w="med" len="med"/>
            </a:ln>
          </p:spPr>
        </p:cxnSp>
        <p:cxnSp>
          <p:nvCxnSpPr>
            <p:cNvPr id="10267" name="AutoShape 36"/>
            <p:cNvCxnSpPr>
              <a:cxnSpLocks noChangeShapeType="1"/>
              <a:stCxn id="10272" idx="2"/>
              <a:endCxn id="10262" idx="0"/>
            </p:cNvCxnSpPr>
            <p:nvPr/>
          </p:nvCxnSpPr>
          <p:spPr bwMode="auto">
            <a:xfrm rot="16200000" flipH="1">
              <a:off x="4854" y="1662"/>
              <a:ext cx="270" cy="0"/>
            </a:xfrm>
            <a:prstGeom prst="straightConnector1">
              <a:avLst/>
            </a:prstGeom>
            <a:noFill/>
            <a:ln w="9525">
              <a:solidFill>
                <a:schemeClr val="tx1"/>
              </a:solidFill>
              <a:round/>
              <a:headEnd/>
              <a:tailEnd type="triangle" w="med" len="med"/>
            </a:ln>
          </p:spPr>
        </p:cxnSp>
        <p:sp>
          <p:nvSpPr>
            <p:cNvPr id="10268" name="Text Box 38"/>
            <p:cNvSpPr txBox="1">
              <a:spLocks noChangeArrowheads="1"/>
            </p:cNvSpPr>
            <p:nvPr/>
          </p:nvSpPr>
          <p:spPr bwMode="auto">
            <a:xfrm>
              <a:off x="151" y="1933"/>
              <a:ext cx="824" cy="194"/>
            </a:xfrm>
            <a:prstGeom prst="rect">
              <a:avLst/>
            </a:prstGeom>
            <a:noFill/>
            <a:ln w="9525">
              <a:noFill/>
              <a:miter lim="800000"/>
              <a:headEnd/>
              <a:tailEnd/>
            </a:ln>
          </p:spPr>
          <p:txBody>
            <a:bodyPr wrap="none">
              <a:spAutoFit/>
            </a:bodyPr>
            <a:lstStyle/>
            <a:p>
              <a:r>
                <a:rPr lang="it-IT">
                  <a:solidFill>
                    <a:schemeClr val="tx1"/>
                  </a:solidFill>
                  <a:latin typeface="Arial Unicode MS" pitchFamily="34" charset="-128"/>
                </a:rPr>
                <a:t>Member State</a:t>
              </a:r>
            </a:p>
          </p:txBody>
        </p:sp>
        <p:sp>
          <p:nvSpPr>
            <p:cNvPr id="10269" name="AutoShape 41"/>
            <p:cNvSpPr>
              <a:spLocks noChangeArrowheads="1"/>
            </p:cNvSpPr>
            <p:nvPr/>
          </p:nvSpPr>
          <p:spPr bwMode="auto">
            <a:xfrm>
              <a:off x="1247" y="1933"/>
              <a:ext cx="318" cy="182"/>
            </a:xfrm>
            <a:prstGeom prst="rightArrow">
              <a:avLst>
                <a:gd name="adj1" fmla="val 50000"/>
                <a:gd name="adj2" fmla="val 43681"/>
              </a:avLst>
            </a:prstGeom>
            <a:solidFill>
              <a:srgbClr val="FF0000"/>
            </a:solidFill>
            <a:ln w="9525">
              <a:solidFill>
                <a:schemeClr val="tx1"/>
              </a:solidFill>
              <a:miter lim="800000"/>
              <a:headEnd/>
              <a:tailEnd/>
            </a:ln>
          </p:spPr>
          <p:txBody>
            <a:bodyPr wrap="none" anchor="ctr"/>
            <a:lstStyle/>
            <a:p>
              <a:endParaRPr lang="it-IT">
                <a:solidFill>
                  <a:schemeClr val="tx1"/>
                </a:solidFill>
              </a:endParaRPr>
            </a:p>
          </p:txBody>
        </p:sp>
      </p:grpSp>
      <p:sp>
        <p:nvSpPr>
          <p:cNvPr id="10245" name="Rectangle 10"/>
          <p:cNvSpPr>
            <a:spLocks noChangeArrowheads="1"/>
          </p:cNvSpPr>
          <p:nvPr/>
        </p:nvSpPr>
        <p:spPr bwMode="auto">
          <a:xfrm>
            <a:off x="1042988" y="4293642"/>
            <a:ext cx="1225550" cy="577850"/>
          </a:xfrm>
          <a:prstGeom prst="rect">
            <a:avLst/>
          </a:prstGeom>
          <a:solidFill>
            <a:srgbClr val="FFC000"/>
          </a:solidFill>
          <a:ln w="9525">
            <a:solidFill>
              <a:schemeClr val="tx1"/>
            </a:solidFill>
            <a:miter lim="800000"/>
            <a:headEnd/>
            <a:tailEnd/>
          </a:ln>
        </p:spPr>
        <p:txBody>
          <a:bodyPr wrap="none" anchor="ctr"/>
          <a:lstStyle/>
          <a:p>
            <a:pPr algn="ctr"/>
            <a:r>
              <a:rPr lang="it-IT" sz="1800" dirty="0" err="1">
                <a:solidFill>
                  <a:schemeClr val="tx1"/>
                </a:solidFill>
                <a:latin typeface="Arial Unicode MS" pitchFamily="34" charset="-128"/>
              </a:rPr>
              <a:t>One</a:t>
            </a:r>
            <a:r>
              <a:rPr lang="it-IT" sz="1800" dirty="0">
                <a:solidFill>
                  <a:schemeClr val="tx1"/>
                </a:solidFill>
                <a:latin typeface="Arial Unicode MS" pitchFamily="34" charset="-128"/>
              </a:rPr>
              <a:t> </a:t>
            </a:r>
            <a:endParaRPr lang="it-IT" sz="1800" dirty="0" smtClean="0">
              <a:solidFill>
                <a:schemeClr val="tx1"/>
              </a:solidFill>
              <a:latin typeface="Arial Unicode MS" pitchFamily="34" charset="-128"/>
            </a:endParaRPr>
          </a:p>
          <a:p>
            <a:pPr algn="ctr"/>
            <a:r>
              <a:rPr lang="it-IT" sz="1800" dirty="0" smtClean="0">
                <a:solidFill>
                  <a:schemeClr val="tx1"/>
                </a:solidFill>
                <a:latin typeface="Arial Unicode MS" pitchFamily="34" charset="-128"/>
              </a:rPr>
              <a:t>NRDP</a:t>
            </a:r>
            <a:endParaRPr lang="it-IT" sz="1800" dirty="0">
              <a:solidFill>
                <a:schemeClr val="tx1"/>
              </a:solidFill>
              <a:latin typeface="Arial Unicode MS" pitchFamily="34" charset="-128"/>
            </a:endParaRPr>
          </a:p>
        </p:txBody>
      </p:sp>
      <p:sp>
        <p:nvSpPr>
          <p:cNvPr id="10246" name="Rectangle 11"/>
          <p:cNvSpPr>
            <a:spLocks noChangeArrowheads="1"/>
          </p:cNvSpPr>
          <p:nvPr/>
        </p:nvSpPr>
        <p:spPr bwMode="auto">
          <a:xfrm>
            <a:off x="5005388" y="4295230"/>
            <a:ext cx="792162" cy="577850"/>
          </a:xfrm>
          <a:prstGeom prst="rect">
            <a:avLst/>
          </a:prstGeom>
          <a:solidFill>
            <a:srgbClr val="FFC000"/>
          </a:solidFill>
          <a:ln w="9525">
            <a:solidFill>
              <a:schemeClr val="tx1"/>
            </a:solidFill>
            <a:miter lim="800000"/>
            <a:headEnd/>
            <a:tailEnd/>
          </a:ln>
        </p:spPr>
        <p:txBody>
          <a:bodyPr wrap="none" anchor="ctr"/>
          <a:lstStyle/>
          <a:p>
            <a:pPr algn="ctr"/>
            <a:r>
              <a:rPr lang="it-IT" sz="1800" dirty="0">
                <a:solidFill>
                  <a:schemeClr val="tx1"/>
                </a:solidFill>
                <a:latin typeface="Arial Unicode MS" pitchFamily="34" charset="-128"/>
              </a:rPr>
              <a:t>RRDP</a:t>
            </a:r>
          </a:p>
          <a:p>
            <a:pPr algn="ctr"/>
            <a:r>
              <a:rPr lang="it-IT" sz="1400" dirty="0" err="1" smtClean="0">
                <a:solidFill>
                  <a:schemeClr val="tx1"/>
                </a:solidFill>
                <a:latin typeface="Arial Unicode MS" pitchFamily="34" charset="-128"/>
              </a:rPr>
              <a:t>Region</a:t>
            </a:r>
            <a:r>
              <a:rPr lang="it-IT" sz="1400" dirty="0" smtClean="0">
                <a:solidFill>
                  <a:schemeClr val="tx1"/>
                </a:solidFill>
                <a:latin typeface="Arial Unicode MS" pitchFamily="34" charset="-128"/>
              </a:rPr>
              <a:t>  </a:t>
            </a:r>
            <a:r>
              <a:rPr lang="it-IT" sz="1400" dirty="0">
                <a:solidFill>
                  <a:schemeClr val="tx1"/>
                </a:solidFill>
                <a:latin typeface="Arial Unicode MS" pitchFamily="34" charset="-128"/>
              </a:rPr>
              <a:t>1</a:t>
            </a:r>
          </a:p>
        </p:txBody>
      </p:sp>
      <p:sp>
        <p:nvSpPr>
          <p:cNvPr id="10247" name="Rectangle 12"/>
          <p:cNvSpPr>
            <a:spLocks noChangeArrowheads="1"/>
          </p:cNvSpPr>
          <p:nvPr/>
        </p:nvSpPr>
        <p:spPr bwMode="auto">
          <a:xfrm>
            <a:off x="6013450" y="4295230"/>
            <a:ext cx="792163" cy="577850"/>
          </a:xfrm>
          <a:prstGeom prst="rect">
            <a:avLst/>
          </a:prstGeom>
          <a:solidFill>
            <a:srgbClr val="FFC000"/>
          </a:solidFill>
          <a:ln w="9525">
            <a:solidFill>
              <a:schemeClr val="tx1"/>
            </a:solidFill>
            <a:miter lim="800000"/>
            <a:headEnd/>
            <a:tailEnd/>
          </a:ln>
        </p:spPr>
        <p:txBody>
          <a:bodyPr wrap="none" anchor="ctr"/>
          <a:lstStyle/>
          <a:p>
            <a:pPr algn="ctr"/>
            <a:r>
              <a:rPr lang="it-IT" sz="1800" dirty="0">
                <a:solidFill>
                  <a:schemeClr val="tx1"/>
                </a:solidFill>
                <a:latin typeface="Arial Unicode MS" pitchFamily="34" charset="-128"/>
              </a:rPr>
              <a:t>RRDP</a:t>
            </a:r>
          </a:p>
          <a:p>
            <a:pPr algn="ctr"/>
            <a:r>
              <a:rPr lang="it-IT" sz="1400" dirty="0" err="1" smtClean="0">
                <a:solidFill>
                  <a:schemeClr val="tx1"/>
                </a:solidFill>
                <a:latin typeface="Arial Unicode MS" pitchFamily="34" charset="-128"/>
              </a:rPr>
              <a:t>Region</a:t>
            </a:r>
            <a:r>
              <a:rPr lang="it-IT" sz="1400" dirty="0" smtClean="0">
                <a:solidFill>
                  <a:schemeClr val="tx1"/>
                </a:solidFill>
                <a:latin typeface="Arial Unicode MS" pitchFamily="34" charset="-128"/>
              </a:rPr>
              <a:t> 2</a:t>
            </a:r>
            <a:endParaRPr lang="it-IT" sz="1800" dirty="0">
              <a:solidFill>
                <a:schemeClr val="tx1"/>
              </a:solidFill>
              <a:latin typeface="Arial Unicode MS" pitchFamily="34" charset="-128"/>
            </a:endParaRPr>
          </a:p>
        </p:txBody>
      </p:sp>
      <p:cxnSp>
        <p:nvCxnSpPr>
          <p:cNvPr id="10248" name="AutoShape 20"/>
          <p:cNvCxnSpPr>
            <a:cxnSpLocks noChangeShapeType="1"/>
            <a:stCxn id="10254" idx="1"/>
            <a:endCxn id="10245" idx="0"/>
          </p:cNvCxnSpPr>
          <p:nvPr/>
        </p:nvCxnSpPr>
        <p:spPr bwMode="auto">
          <a:xfrm rot="10800000" flipV="1">
            <a:off x="1655763" y="3761134"/>
            <a:ext cx="1618906" cy="532507"/>
          </a:xfrm>
          <a:prstGeom prst="curvedConnector2">
            <a:avLst/>
          </a:prstGeom>
          <a:noFill/>
          <a:ln w="9525">
            <a:solidFill>
              <a:schemeClr val="tx1"/>
            </a:solidFill>
            <a:round/>
            <a:headEnd/>
            <a:tailEnd type="triangle" w="med" len="med"/>
          </a:ln>
        </p:spPr>
      </p:cxnSp>
      <p:cxnSp>
        <p:nvCxnSpPr>
          <p:cNvPr id="10249" name="AutoShape 21"/>
          <p:cNvCxnSpPr>
            <a:cxnSpLocks noChangeShapeType="1"/>
            <a:stCxn id="10254" idx="3"/>
            <a:endCxn id="10246" idx="0"/>
          </p:cNvCxnSpPr>
          <p:nvPr/>
        </p:nvCxnSpPr>
        <p:spPr bwMode="auto">
          <a:xfrm flipH="1">
            <a:off x="5401469" y="3761135"/>
            <a:ext cx="434524" cy="534095"/>
          </a:xfrm>
          <a:prstGeom prst="curvedConnector4">
            <a:avLst>
              <a:gd name="adj1" fmla="val -52609"/>
              <a:gd name="adj2" fmla="val 78618"/>
            </a:avLst>
          </a:prstGeom>
          <a:noFill/>
          <a:ln w="9525">
            <a:solidFill>
              <a:schemeClr val="tx1"/>
            </a:solidFill>
            <a:round/>
            <a:headEnd/>
            <a:tailEnd type="triangle" w="med" len="med"/>
          </a:ln>
        </p:spPr>
      </p:cxnSp>
      <p:cxnSp>
        <p:nvCxnSpPr>
          <p:cNvPr id="10250" name="AutoShape 22"/>
          <p:cNvCxnSpPr>
            <a:cxnSpLocks noChangeShapeType="1"/>
            <a:stCxn id="10254" idx="3"/>
            <a:endCxn id="10247" idx="0"/>
          </p:cNvCxnSpPr>
          <p:nvPr/>
        </p:nvCxnSpPr>
        <p:spPr bwMode="auto">
          <a:xfrm>
            <a:off x="5835993" y="3761135"/>
            <a:ext cx="573539" cy="534095"/>
          </a:xfrm>
          <a:prstGeom prst="curvedConnector2">
            <a:avLst/>
          </a:prstGeom>
          <a:noFill/>
          <a:ln w="9525">
            <a:solidFill>
              <a:schemeClr val="tx1"/>
            </a:solidFill>
            <a:round/>
            <a:headEnd/>
            <a:tailEnd type="triangle" w="med" len="med"/>
          </a:ln>
        </p:spPr>
      </p:cxnSp>
      <p:sp>
        <p:nvSpPr>
          <p:cNvPr id="10251" name="Rectangle 25"/>
          <p:cNvSpPr>
            <a:spLocks noChangeArrowheads="1"/>
          </p:cNvSpPr>
          <p:nvPr/>
        </p:nvSpPr>
        <p:spPr bwMode="auto">
          <a:xfrm>
            <a:off x="8027988" y="4295230"/>
            <a:ext cx="792162" cy="577850"/>
          </a:xfrm>
          <a:prstGeom prst="rect">
            <a:avLst/>
          </a:prstGeom>
          <a:solidFill>
            <a:srgbClr val="FFC000"/>
          </a:solidFill>
          <a:ln w="9525">
            <a:solidFill>
              <a:schemeClr val="tx1"/>
            </a:solidFill>
            <a:miter lim="800000"/>
            <a:headEnd/>
            <a:tailEnd/>
          </a:ln>
        </p:spPr>
        <p:txBody>
          <a:bodyPr wrap="none" anchor="ctr"/>
          <a:lstStyle/>
          <a:p>
            <a:pPr algn="ctr"/>
            <a:r>
              <a:rPr lang="it-IT" sz="1800" dirty="0">
                <a:solidFill>
                  <a:schemeClr val="tx1"/>
                </a:solidFill>
                <a:latin typeface="Arial Unicode MS" pitchFamily="34" charset="-128"/>
              </a:rPr>
              <a:t>RRDP</a:t>
            </a:r>
          </a:p>
          <a:p>
            <a:pPr algn="ctr"/>
            <a:r>
              <a:rPr lang="it-IT" sz="1400" dirty="0" err="1" smtClean="0">
                <a:solidFill>
                  <a:schemeClr val="tx1"/>
                </a:solidFill>
                <a:latin typeface="Arial Unicode MS" pitchFamily="34" charset="-128"/>
              </a:rPr>
              <a:t>Region</a:t>
            </a:r>
            <a:r>
              <a:rPr lang="it-IT" sz="1400" dirty="0" smtClean="0">
                <a:solidFill>
                  <a:schemeClr val="tx1"/>
                </a:solidFill>
                <a:latin typeface="Arial Unicode MS" pitchFamily="34" charset="-128"/>
              </a:rPr>
              <a:t> n</a:t>
            </a:r>
            <a:endParaRPr lang="it-IT" sz="1800" dirty="0">
              <a:solidFill>
                <a:schemeClr val="tx1"/>
              </a:solidFill>
              <a:latin typeface="Arial Unicode MS" pitchFamily="34" charset="-128"/>
            </a:endParaRPr>
          </a:p>
        </p:txBody>
      </p:sp>
      <p:cxnSp>
        <p:nvCxnSpPr>
          <p:cNvPr id="10252" name="AutoShape 26"/>
          <p:cNvCxnSpPr>
            <a:cxnSpLocks noChangeShapeType="1"/>
            <a:stCxn id="10254" idx="3"/>
            <a:endCxn id="10251" idx="0"/>
          </p:cNvCxnSpPr>
          <p:nvPr/>
        </p:nvCxnSpPr>
        <p:spPr bwMode="auto">
          <a:xfrm>
            <a:off x="5835993" y="3761135"/>
            <a:ext cx="2588076" cy="534095"/>
          </a:xfrm>
          <a:prstGeom prst="curvedConnector2">
            <a:avLst/>
          </a:prstGeom>
          <a:noFill/>
          <a:ln w="9525">
            <a:solidFill>
              <a:schemeClr val="tx1"/>
            </a:solidFill>
            <a:round/>
            <a:headEnd/>
            <a:tailEnd type="triangle" w="med" len="med"/>
          </a:ln>
        </p:spPr>
      </p:cxnSp>
      <p:sp>
        <p:nvSpPr>
          <p:cNvPr id="10253" name="Text Box 43"/>
          <p:cNvSpPr txBox="1">
            <a:spLocks noChangeArrowheads="1"/>
          </p:cNvSpPr>
          <p:nvPr/>
        </p:nvSpPr>
        <p:spPr bwMode="auto">
          <a:xfrm>
            <a:off x="7092950" y="4430167"/>
            <a:ext cx="603250" cy="366713"/>
          </a:xfrm>
          <a:prstGeom prst="rect">
            <a:avLst/>
          </a:prstGeom>
          <a:noFill/>
          <a:ln w="9525">
            <a:noFill/>
            <a:miter lim="800000"/>
            <a:headEnd/>
            <a:tailEnd/>
          </a:ln>
        </p:spPr>
        <p:txBody>
          <a:bodyPr wrap="none">
            <a:spAutoFit/>
          </a:bodyPr>
          <a:lstStyle/>
          <a:p>
            <a:r>
              <a:rPr lang="it-IT" sz="1800">
                <a:solidFill>
                  <a:schemeClr val="tx1"/>
                </a:solidFill>
                <a:latin typeface="Arial Unicode MS" pitchFamily="34" charset="-128"/>
              </a:rPr>
              <a:t>[….]</a:t>
            </a:r>
          </a:p>
        </p:txBody>
      </p:sp>
      <p:sp>
        <p:nvSpPr>
          <p:cNvPr id="10254" name="Rombo 48"/>
          <p:cNvSpPr>
            <a:spLocks noChangeArrowheads="1"/>
          </p:cNvSpPr>
          <p:nvPr/>
        </p:nvSpPr>
        <p:spPr bwMode="auto">
          <a:xfrm>
            <a:off x="3274669" y="3455442"/>
            <a:ext cx="2561324" cy="611386"/>
          </a:xfrm>
          <a:prstGeom prst="diamond">
            <a:avLst/>
          </a:prstGeom>
          <a:solidFill>
            <a:srgbClr val="FFFF00"/>
          </a:solidFill>
          <a:ln w="9525" algn="ctr">
            <a:solidFill>
              <a:schemeClr val="tx1"/>
            </a:solidFill>
            <a:round/>
            <a:headEnd/>
            <a:tailEnd/>
          </a:ln>
        </p:spPr>
        <p:txBody>
          <a:bodyPr wrap="none">
            <a:spAutoFit/>
          </a:bodyPr>
          <a:lstStyle/>
          <a:p>
            <a:pPr algn="ctr" eaLnBrk="0" hangingPunct="0">
              <a:spcBef>
                <a:spcPct val="50000"/>
              </a:spcBef>
            </a:pPr>
            <a:r>
              <a:rPr lang="en-GB" sz="1400" dirty="0">
                <a:solidFill>
                  <a:schemeClr val="tx1"/>
                </a:solidFill>
              </a:rPr>
              <a:t>Decentralized</a:t>
            </a:r>
            <a:r>
              <a:rPr lang="en-GB" sz="1200" dirty="0">
                <a:solidFill>
                  <a:schemeClr val="tx1"/>
                </a:solidFill>
              </a:rPr>
              <a:t> ?</a:t>
            </a:r>
          </a:p>
        </p:txBody>
      </p:sp>
      <p:cxnSp>
        <p:nvCxnSpPr>
          <p:cNvPr id="10255" name="Connettore 2 51"/>
          <p:cNvCxnSpPr>
            <a:cxnSpLocks noChangeShapeType="1"/>
            <a:endCxn id="10254" idx="0"/>
          </p:cNvCxnSpPr>
          <p:nvPr/>
        </p:nvCxnSpPr>
        <p:spPr bwMode="auto">
          <a:xfrm rot="16200000" flipH="1">
            <a:off x="4425553" y="3325664"/>
            <a:ext cx="241300" cy="18256"/>
          </a:xfrm>
          <a:prstGeom prst="straightConnector1">
            <a:avLst/>
          </a:prstGeom>
          <a:noFill/>
          <a:ln w="9525" algn="ctr">
            <a:solidFill>
              <a:schemeClr val="tx1"/>
            </a:solidFill>
            <a:round/>
            <a:headEnd/>
            <a:tailEnd type="arrow" w="med" len="med"/>
          </a:ln>
        </p:spPr>
      </p:cxnSp>
      <p:sp>
        <p:nvSpPr>
          <p:cNvPr id="10256" name="CasellaDiTesto 64"/>
          <p:cNvSpPr txBox="1">
            <a:spLocks noChangeArrowheads="1"/>
          </p:cNvSpPr>
          <p:nvPr/>
        </p:nvSpPr>
        <p:spPr bwMode="auto">
          <a:xfrm>
            <a:off x="2987675" y="3428455"/>
            <a:ext cx="454025" cy="307975"/>
          </a:xfrm>
          <a:prstGeom prst="rect">
            <a:avLst/>
          </a:prstGeom>
          <a:noFill/>
          <a:ln w="9525">
            <a:noFill/>
            <a:miter lim="800000"/>
            <a:headEnd/>
            <a:tailEnd/>
          </a:ln>
        </p:spPr>
        <p:txBody>
          <a:bodyPr wrap="none">
            <a:spAutoFit/>
          </a:bodyPr>
          <a:lstStyle/>
          <a:p>
            <a:r>
              <a:rPr lang="en-GB" dirty="0"/>
              <a:t>NO</a:t>
            </a:r>
          </a:p>
        </p:txBody>
      </p:sp>
      <p:sp>
        <p:nvSpPr>
          <p:cNvPr id="10257" name="CasellaDiTesto 65"/>
          <p:cNvSpPr txBox="1">
            <a:spLocks noChangeArrowheads="1"/>
          </p:cNvSpPr>
          <p:nvPr/>
        </p:nvSpPr>
        <p:spPr bwMode="auto">
          <a:xfrm>
            <a:off x="6043613" y="3428455"/>
            <a:ext cx="544512" cy="307975"/>
          </a:xfrm>
          <a:prstGeom prst="rect">
            <a:avLst/>
          </a:prstGeom>
          <a:noFill/>
          <a:ln w="9525">
            <a:noFill/>
            <a:miter lim="800000"/>
            <a:headEnd/>
            <a:tailEnd/>
          </a:ln>
        </p:spPr>
        <p:txBody>
          <a:bodyPr wrap="none">
            <a:spAutoFit/>
          </a:bodyPr>
          <a:lstStyle/>
          <a:p>
            <a:r>
              <a:rPr lang="en-GB" dirty="0"/>
              <a:t>YES</a:t>
            </a:r>
          </a:p>
        </p:txBody>
      </p:sp>
      <p:sp>
        <p:nvSpPr>
          <p:cNvPr id="10258" name="CasellaDiTesto 34"/>
          <p:cNvSpPr txBox="1">
            <a:spLocks noChangeArrowheads="1"/>
          </p:cNvSpPr>
          <p:nvPr/>
        </p:nvSpPr>
        <p:spPr bwMode="auto">
          <a:xfrm>
            <a:off x="849033" y="5622339"/>
            <a:ext cx="2138791" cy="830997"/>
          </a:xfrm>
          <a:prstGeom prst="rect">
            <a:avLst/>
          </a:prstGeom>
          <a:noFill/>
          <a:ln w="9525">
            <a:solidFill>
              <a:schemeClr val="tx1"/>
            </a:solidFill>
            <a:miter lim="800000"/>
            <a:headEnd/>
            <a:tailEnd/>
          </a:ln>
        </p:spPr>
        <p:txBody>
          <a:bodyPr wrap="none">
            <a:spAutoFit/>
          </a:bodyPr>
          <a:lstStyle/>
          <a:p>
            <a:r>
              <a:rPr lang="en-GB" sz="1600" dirty="0" smtClean="0"/>
              <a:t>IE, DK, SE, NL, LU, AT</a:t>
            </a:r>
            <a:endParaRPr lang="en-GB" sz="1600" dirty="0"/>
          </a:p>
          <a:p>
            <a:r>
              <a:rPr lang="en-GB" sz="1600" dirty="0" smtClean="0"/>
              <a:t>GR, EE, LV, LT, PL, CZ, SK</a:t>
            </a:r>
          </a:p>
          <a:p>
            <a:r>
              <a:rPr lang="en-GB" sz="1600" dirty="0" smtClean="0"/>
              <a:t>HU, SI, RO, BG, CY, MT</a:t>
            </a:r>
          </a:p>
        </p:txBody>
      </p:sp>
      <p:sp>
        <p:nvSpPr>
          <p:cNvPr id="10259" name="CasellaDiTesto 35"/>
          <p:cNvSpPr txBox="1">
            <a:spLocks noChangeArrowheads="1"/>
          </p:cNvSpPr>
          <p:nvPr/>
        </p:nvSpPr>
        <p:spPr bwMode="auto">
          <a:xfrm>
            <a:off x="6419850" y="5445125"/>
            <a:ext cx="1386533" cy="830997"/>
          </a:xfrm>
          <a:prstGeom prst="rect">
            <a:avLst/>
          </a:prstGeom>
          <a:noFill/>
          <a:ln w="9525">
            <a:solidFill>
              <a:schemeClr val="tx1"/>
            </a:solidFill>
            <a:miter lim="800000"/>
            <a:headEnd/>
            <a:tailEnd/>
          </a:ln>
        </p:spPr>
        <p:txBody>
          <a:bodyPr wrap="none">
            <a:spAutoFit/>
          </a:bodyPr>
          <a:lstStyle/>
          <a:p>
            <a:r>
              <a:rPr lang="en-GB" sz="1600" dirty="0"/>
              <a:t>UK (4)</a:t>
            </a:r>
          </a:p>
          <a:p>
            <a:r>
              <a:rPr lang="en-GB" sz="1600" dirty="0" smtClean="0"/>
              <a:t>BE </a:t>
            </a:r>
            <a:r>
              <a:rPr lang="en-GB" sz="1600" dirty="0"/>
              <a:t>(2), </a:t>
            </a:r>
            <a:r>
              <a:rPr lang="en-GB" sz="1600" dirty="0" smtClean="0"/>
              <a:t>DE </a:t>
            </a:r>
            <a:r>
              <a:rPr lang="en-GB" sz="1600" dirty="0"/>
              <a:t>(14)</a:t>
            </a:r>
          </a:p>
          <a:p>
            <a:r>
              <a:rPr lang="en-GB" sz="1600" dirty="0" smtClean="0"/>
              <a:t>ES </a:t>
            </a:r>
            <a:r>
              <a:rPr lang="en-GB" sz="1600" dirty="0"/>
              <a:t>(</a:t>
            </a:r>
            <a:r>
              <a:rPr lang="en-GB" sz="1600" dirty="0" smtClean="0"/>
              <a:t>17), IT </a:t>
            </a:r>
            <a:r>
              <a:rPr lang="en-GB" sz="1600" dirty="0"/>
              <a:t>(21)</a:t>
            </a:r>
          </a:p>
        </p:txBody>
      </p:sp>
      <p:sp>
        <p:nvSpPr>
          <p:cNvPr id="10260" name="CasellaDiTesto 36"/>
          <p:cNvSpPr txBox="1">
            <a:spLocks noChangeArrowheads="1"/>
          </p:cNvSpPr>
          <p:nvPr/>
        </p:nvSpPr>
        <p:spPr bwMode="auto">
          <a:xfrm>
            <a:off x="3563888" y="5570076"/>
            <a:ext cx="1709827" cy="584775"/>
          </a:xfrm>
          <a:prstGeom prst="rect">
            <a:avLst/>
          </a:prstGeom>
          <a:noFill/>
          <a:ln w="9525">
            <a:solidFill>
              <a:schemeClr val="tx1"/>
            </a:solidFill>
            <a:miter lim="800000"/>
            <a:headEnd/>
            <a:tailEnd/>
          </a:ln>
        </p:spPr>
        <p:txBody>
          <a:bodyPr wrap="none">
            <a:spAutoFit/>
          </a:bodyPr>
          <a:lstStyle/>
          <a:p>
            <a:r>
              <a:rPr lang="en-GB" sz="1600" dirty="0" smtClean="0"/>
              <a:t>FR (1+5), PT (1+2),</a:t>
            </a:r>
          </a:p>
          <a:p>
            <a:r>
              <a:rPr lang="en-GB" sz="1600" dirty="0" smtClean="0"/>
              <a:t>FI (1+1)</a:t>
            </a:r>
            <a:endParaRPr lang="en-GB" sz="1600" dirty="0"/>
          </a:p>
        </p:txBody>
      </p:sp>
      <p:cxnSp>
        <p:nvCxnSpPr>
          <p:cNvPr id="37" name="Connettore 7 36"/>
          <p:cNvCxnSpPr>
            <a:stCxn id="10245" idx="2"/>
            <a:endCxn id="10258" idx="0"/>
          </p:cNvCxnSpPr>
          <p:nvPr/>
        </p:nvCxnSpPr>
        <p:spPr bwMode="auto">
          <a:xfrm rot="16200000" flipH="1">
            <a:off x="1411673" y="5115582"/>
            <a:ext cx="750847" cy="262666"/>
          </a:xfrm>
          <a:prstGeom prst="curvedConnector3">
            <a:avLst>
              <a:gd name="adj1" fmla="val 50000"/>
            </a:avLst>
          </a:prstGeom>
          <a:noFill/>
          <a:ln w="9525" cap="flat" cmpd="sng" algn="ctr">
            <a:solidFill>
              <a:schemeClr val="tx1"/>
            </a:solidFill>
            <a:prstDash val="solid"/>
            <a:round/>
            <a:headEnd type="none" w="med" len="med"/>
            <a:tailEnd type="arrow"/>
          </a:ln>
          <a:effectLst/>
        </p:spPr>
      </p:cxnSp>
      <p:cxnSp>
        <p:nvCxnSpPr>
          <p:cNvPr id="40" name="Connettore 7 39"/>
          <p:cNvCxnSpPr>
            <a:stCxn id="10245" idx="3"/>
            <a:endCxn id="10260" idx="1"/>
          </p:cNvCxnSpPr>
          <p:nvPr/>
        </p:nvCxnSpPr>
        <p:spPr bwMode="auto">
          <a:xfrm>
            <a:off x="2268538" y="4582567"/>
            <a:ext cx="1295350" cy="1279897"/>
          </a:xfrm>
          <a:prstGeom prst="curvedConnector3">
            <a:avLst>
              <a:gd name="adj1" fmla="val 50000"/>
            </a:avLst>
          </a:prstGeom>
          <a:noFill/>
          <a:ln w="9525" cap="flat" cmpd="sng" algn="ctr">
            <a:solidFill>
              <a:schemeClr val="tx1"/>
            </a:solidFill>
            <a:prstDash val="solid"/>
            <a:round/>
            <a:headEnd type="none" w="med" len="med"/>
            <a:tailEnd type="arrow"/>
          </a:ln>
          <a:effectLst/>
        </p:spPr>
      </p:cxnSp>
      <p:cxnSp>
        <p:nvCxnSpPr>
          <p:cNvPr id="42" name="Forma 41"/>
          <p:cNvCxnSpPr>
            <a:stCxn id="10246" idx="1"/>
            <a:endCxn id="10260" idx="0"/>
          </p:cNvCxnSpPr>
          <p:nvPr/>
        </p:nvCxnSpPr>
        <p:spPr bwMode="auto">
          <a:xfrm rot="10800000" flipV="1">
            <a:off x="4418802" y="4584154"/>
            <a:ext cx="586586" cy="985921"/>
          </a:xfrm>
          <a:prstGeom prst="curvedConnector2">
            <a:avLst/>
          </a:prstGeom>
          <a:noFill/>
          <a:ln w="9525" cap="flat" cmpd="sng" algn="ctr">
            <a:solidFill>
              <a:schemeClr val="tx1"/>
            </a:solidFill>
            <a:prstDash val="solid"/>
            <a:round/>
            <a:headEnd type="none" w="med" len="med"/>
            <a:tailEnd type="arrow"/>
          </a:ln>
          <a:effectLst/>
        </p:spPr>
      </p:cxnSp>
      <p:cxnSp>
        <p:nvCxnSpPr>
          <p:cNvPr id="44" name="Connettore 7 43"/>
          <p:cNvCxnSpPr>
            <a:stCxn id="10247" idx="2"/>
            <a:endCxn id="10260" idx="3"/>
          </p:cNvCxnSpPr>
          <p:nvPr/>
        </p:nvCxnSpPr>
        <p:spPr bwMode="auto">
          <a:xfrm rot="5400000">
            <a:off x="5346932" y="4799864"/>
            <a:ext cx="989384" cy="1135817"/>
          </a:xfrm>
          <a:prstGeom prst="curvedConnector2">
            <a:avLst/>
          </a:prstGeom>
          <a:noFill/>
          <a:ln w="9525" cap="flat" cmpd="sng" algn="ctr">
            <a:solidFill>
              <a:schemeClr val="tx1"/>
            </a:solidFill>
            <a:prstDash val="solid"/>
            <a:round/>
            <a:headEnd type="none" w="med" len="med"/>
            <a:tailEnd type="arrow"/>
          </a:ln>
          <a:effectLst/>
        </p:spPr>
      </p:cxnSp>
      <p:cxnSp>
        <p:nvCxnSpPr>
          <p:cNvPr id="46" name="Forma 45"/>
          <p:cNvCxnSpPr>
            <a:stCxn id="10246" idx="2"/>
            <a:endCxn id="10259" idx="1"/>
          </p:cNvCxnSpPr>
          <p:nvPr/>
        </p:nvCxnSpPr>
        <p:spPr bwMode="auto">
          <a:xfrm rot="16200000" flipH="1">
            <a:off x="5416887" y="4857661"/>
            <a:ext cx="987544" cy="1018381"/>
          </a:xfrm>
          <a:prstGeom prst="curvedConnector2">
            <a:avLst/>
          </a:prstGeom>
          <a:noFill/>
          <a:ln w="9525" cap="flat" cmpd="sng" algn="ctr">
            <a:solidFill>
              <a:schemeClr val="tx1"/>
            </a:solidFill>
            <a:prstDash val="solid"/>
            <a:round/>
            <a:headEnd type="none" w="med" len="med"/>
            <a:tailEnd type="arrow"/>
          </a:ln>
          <a:effectLst/>
        </p:spPr>
      </p:cxnSp>
      <p:cxnSp>
        <p:nvCxnSpPr>
          <p:cNvPr id="49" name="Connettore 7 48"/>
          <p:cNvCxnSpPr>
            <a:stCxn id="10247" idx="2"/>
            <a:endCxn id="10259" idx="0"/>
          </p:cNvCxnSpPr>
          <p:nvPr/>
        </p:nvCxnSpPr>
        <p:spPr bwMode="auto">
          <a:xfrm rot="16200000" flipH="1">
            <a:off x="6475302" y="4807309"/>
            <a:ext cx="572045" cy="703585"/>
          </a:xfrm>
          <a:prstGeom prst="curvedConnector3">
            <a:avLst>
              <a:gd name="adj1" fmla="val 50000"/>
            </a:avLst>
          </a:prstGeom>
          <a:noFill/>
          <a:ln w="9525" cap="flat" cmpd="sng" algn="ctr">
            <a:solidFill>
              <a:schemeClr val="tx1"/>
            </a:solidFill>
            <a:prstDash val="solid"/>
            <a:round/>
            <a:headEnd type="none" w="med" len="med"/>
            <a:tailEnd type="arrow"/>
          </a:ln>
          <a:effectLst/>
        </p:spPr>
      </p:cxnSp>
      <p:cxnSp>
        <p:nvCxnSpPr>
          <p:cNvPr id="51" name="Connettore 7 50"/>
          <p:cNvCxnSpPr>
            <a:stCxn id="10251" idx="2"/>
            <a:endCxn id="10259" idx="3"/>
          </p:cNvCxnSpPr>
          <p:nvPr/>
        </p:nvCxnSpPr>
        <p:spPr bwMode="auto">
          <a:xfrm rot="5400000">
            <a:off x="7621454" y="5058009"/>
            <a:ext cx="987544" cy="617686"/>
          </a:xfrm>
          <a:prstGeom prst="curvedConnector2">
            <a:avLst/>
          </a:prstGeom>
          <a:noFill/>
          <a:ln w="9525" cap="flat" cmpd="sng" algn="ctr">
            <a:solidFill>
              <a:schemeClr val="tx1"/>
            </a:solidFill>
            <a:prstDash val="solid"/>
            <a:round/>
            <a:headEnd type="none" w="med" len="med"/>
            <a:tailEnd type="arrow"/>
          </a:ln>
          <a:effectLst/>
        </p:spPr>
      </p:cxn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eatrice\Desktop\elcap\rdp1.bmp"/>
          <p:cNvPicPr>
            <a:picLocks noChangeAspect="1" noChangeArrowheads="1"/>
          </p:cNvPicPr>
          <p:nvPr/>
        </p:nvPicPr>
        <p:blipFill>
          <a:blip r:embed="rId3" cstate="print"/>
          <a:srcRect/>
          <a:stretch>
            <a:fillRect/>
          </a:stretch>
        </p:blipFill>
        <p:spPr bwMode="auto">
          <a:xfrm>
            <a:off x="5004048" y="1441948"/>
            <a:ext cx="4104456" cy="5119780"/>
          </a:xfrm>
          <a:prstGeom prst="rect">
            <a:avLst/>
          </a:prstGeom>
          <a:noFill/>
        </p:spPr>
      </p:pic>
      <p:sp>
        <p:nvSpPr>
          <p:cNvPr id="4" name="Rettangolo 3"/>
          <p:cNvSpPr/>
          <p:nvPr/>
        </p:nvSpPr>
        <p:spPr bwMode="auto">
          <a:xfrm>
            <a:off x="1403648" y="1628800"/>
            <a:ext cx="576064" cy="489654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dirty="0" smtClean="0">
              <a:ln>
                <a:noFill/>
              </a:ln>
              <a:solidFill>
                <a:srgbClr val="E81606"/>
              </a:solidFill>
              <a:effectLst/>
              <a:latin typeface="Arial" charset="0"/>
            </a:endParaRPr>
          </a:p>
        </p:txBody>
      </p:sp>
      <p:sp>
        <p:nvSpPr>
          <p:cNvPr id="5" name="Titolo 1"/>
          <p:cNvSpPr txBox="1">
            <a:spLocks/>
          </p:cNvSpPr>
          <p:nvPr/>
        </p:nvSpPr>
        <p:spPr bwMode="auto">
          <a:xfrm>
            <a:off x="1331640" y="260648"/>
            <a:ext cx="75438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r>
              <a:rPr lang="en-US" sz="2800" dirty="0" smtClean="0">
                <a:solidFill>
                  <a:srgbClr val="3333CC"/>
                </a:solidFill>
                <a:effectLst>
                  <a:outerShdw blurRad="38100" dist="38100" dir="2700000" algn="tl">
                    <a:srgbClr val="C0C0C0"/>
                  </a:outerShdw>
                </a:effectLst>
                <a:latin typeface="+mj-lt"/>
                <a:ea typeface="+mj-ea"/>
                <a:cs typeface="+mj-cs"/>
              </a:rPr>
              <a:t>The territorial division of the EU in RDPs</a:t>
            </a:r>
            <a:endParaRPr lang="it-IT" sz="2800" dirty="0" smtClean="0">
              <a:solidFill>
                <a:srgbClr val="3333CC"/>
              </a:solidFill>
              <a:effectLst>
                <a:outerShdw blurRad="38100" dist="38100" dir="2700000" algn="tl">
                  <a:srgbClr val="C0C0C0"/>
                </a:outerShdw>
              </a:effectLst>
              <a:latin typeface="+mj-lt"/>
              <a:ea typeface="+mj-ea"/>
              <a:cs typeface="+mj-cs"/>
            </a:endParaRPr>
          </a:p>
        </p:txBody>
      </p:sp>
      <p:sp>
        <p:nvSpPr>
          <p:cNvPr id="6" name="Segnaposto contenuto 5"/>
          <p:cNvSpPr>
            <a:spLocks noGrp="1"/>
          </p:cNvSpPr>
          <p:nvPr>
            <p:ph idx="1"/>
          </p:nvPr>
        </p:nvSpPr>
        <p:spPr>
          <a:xfrm>
            <a:off x="817240" y="1484784"/>
            <a:ext cx="4114800" cy="4752528"/>
          </a:xfrm>
          <a:solidFill>
            <a:schemeClr val="bg1"/>
          </a:solidFill>
        </p:spPr>
        <p:txBody>
          <a:bodyPr/>
          <a:lstStyle/>
          <a:p>
            <a:r>
              <a:rPr lang="en-GB" dirty="0" smtClean="0"/>
              <a:t>88 RDPs</a:t>
            </a:r>
          </a:p>
          <a:p>
            <a:r>
              <a:rPr lang="en-US" dirty="0" smtClean="0"/>
              <a:t>very different size in relation to</a:t>
            </a:r>
          </a:p>
          <a:p>
            <a:pPr lvl="1"/>
            <a:r>
              <a:rPr lang="en-US" dirty="0" smtClean="0"/>
              <a:t>different institutional systems of the MSs</a:t>
            </a:r>
          </a:p>
          <a:p>
            <a:pPr lvl="2"/>
            <a:r>
              <a:rPr lang="en-US" dirty="0" smtClean="0"/>
              <a:t>decentralization or centralization</a:t>
            </a:r>
          </a:p>
          <a:p>
            <a:pPr lvl="1"/>
            <a:r>
              <a:rPr lang="en-US" dirty="0" smtClean="0"/>
              <a:t>remarkable European rural diversity</a:t>
            </a:r>
          </a:p>
          <a:p>
            <a:pPr lvl="2"/>
            <a:r>
              <a:rPr lang="en-US" dirty="0" smtClean="0"/>
              <a:t>different latitudes</a:t>
            </a:r>
          </a:p>
          <a:p>
            <a:pPr lvl="2"/>
            <a:r>
              <a:rPr lang="en-US" dirty="0" smtClean="0"/>
              <a:t>land vocations</a:t>
            </a:r>
          </a:p>
          <a:p>
            <a:pPr lvl="2"/>
            <a:r>
              <a:rPr lang="en-US" dirty="0" smtClean="0"/>
              <a:t>climate conditions</a:t>
            </a:r>
          </a:p>
          <a:p>
            <a:pPr lvl="2"/>
            <a:r>
              <a:rPr lang="en-US" dirty="0" smtClean="0"/>
              <a:t>stage of development </a:t>
            </a:r>
          </a:p>
          <a:p>
            <a:pPr lvl="2"/>
            <a:r>
              <a:rPr lang="en-US" dirty="0" smtClean="0"/>
              <a:t>population density</a:t>
            </a:r>
            <a:endParaRPr lang="en-GB" dirty="0"/>
          </a:p>
        </p:txBody>
      </p:sp>
      <p:sp>
        <p:nvSpPr>
          <p:cNvPr id="9" name="Callout 2 8"/>
          <p:cNvSpPr/>
          <p:nvPr/>
        </p:nvSpPr>
        <p:spPr bwMode="auto">
          <a:xfrm>
            <a:off x="4788024" y="6093296"/>
            <a:ext cx="2172390" cy="307777"/>
          </a:xfrm>
          <a:prstGeom prst="borderCallout2">
            <a:avLst>
              <a:gd name="adj1" fmla="val -3301"/>
              <a:gd name="adj2" fmla="val 50692"/>
              <a:gd name="adj3" fmla="val -126845"/>
              <a:gd name="adj4" fmla="val 48384"/>
              <a:gd name="adj5" fmla="val -220036"/>
              <a:gd name="adj6" fmla="val 47795"/>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400" b="1" dirty="0" err="1" smtClean="0">
                <a:solidFill>
                  <a:srgbClr val="E81606"/>
                </a:solidFill>
                <a:latin typeface="Arial" charset="0"/>
              </a:rPr>
              <a:t>Comunidad</a:t>
            </a:r>
            <a:r>
              <a:rPr lang="en-GB" sz="1400" b="1" dirty="0" smtClean="0">
                <a:solidFill>
                  <a:srgbClr val="E81606"/>
                </a:solidFill>
                <a:latin typeface="Arial" charset="0"/>
              </a:rPr>
              <a:t> </a:t>
            </a:r>
            <a:r>
              <a:rPr lang="en-GB" sz="1400" b="1" dirty="0" err="1" smtClean="0">
                <a:solidFill>
                  <a:srgbClr val="E81606"/>
                </a:solidFill>
                <a:latin typeface="Arial" charset="0"/>
              </a:rPr>
              <a:t>autónomas</a:t>
            </a:r>
            <a:endParaRPr lang="en-GB" sz="1400" b="1" dirty="0" smtClean="0">
              <a:solidFill>
                <a:srgbClr val="E81606"/>
              </a:solidFill>
              <a:latin typeface="Arial" charset="0"/>
            </a:endParaRPr>
          </a:p>
        </p:txBody>
      </p:sp>
      <p:sp>
        <p:nvSpPr>
          <p:cNvPr id="10" name="Callout 2 9"/>
          <p:cNvSpPr/>
          <p:nvPr/>
        </p:nvSpPr>
        <p:spPr bwMode="auto">
          <a:xfrm>
            <a:off x="7836161" y="6093296"/>
            <a:ext cx="840295" cy="307777"/>
          </a:xfrm>
          <a:prstGeom prst="borderCallout2">
            <a:avLst>
              <a:gd name="adj1" fmla="val -417"/>
              <a:gd name="adj2" fmla="val 493"/>
              <a:gd name="adj3" fmla="val -48337"/>
              <a:gd name="adj4" fmla="val -57780"/>
              <a:gd name="adj5" fmla="val -331333"/>
              <a:gd name="adj6" fmla="val -88606"/>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err="1" smtClean="0">
                <a:ln>
                  <a:noFill/>
                </a:ln>
                <a:solidFill>
                  <a:srgbClr val="E81606"/>
                </a:solidFill>
                <a:effectLst/>
                <a:latin typeface="Arial" charset="0"/>
              </a:rPr>
              <a:t>Regioni</a:t>
            </a:r>
            <a:endParaRPr kumimoji="0" lang="en-GB" sz="1400" b="1" i="0" u="none" strike="noStrike" cap="none" normalizeH="0" baseline="0" dirty="0" smtClean="0">
              <a:ln>
                <a:noFill/>
              </a:ln>
              <a:solidFill>
                <a:srgbClr val="E81606"/>
              </a:solidFill>
              <a:effectLst/>
              <a:latin typeface="Arial" charset="0"/>
            </a:endParaRPr>
          </a:p>
        </p:txBody>
      </p:sp>
      <p:sp>
        <p:nvSpPr>
          <p:cNvPr id="11" name="Callout 2 10"/>
          <p:cNvSpPr/>
          <p:nvPr/>
        </p:nvSpPr>
        <p:spPr bwMode="auto">
          <a:xfrm>
            <a:off x="6012160" y="2564904"/>
            <a:ext cx="780983" cy="307777"/>
          </a:xfrm>
          <a:prstGeom prst="borderCallout2">
            <a:avLst>
              <a:gd name="adj1" fmla="val 100213"/>
              <a:gd name="adj2" fmla="val 51026"/>
              <a:gd name="adj3" fmla="val 255224"/>
              <a:gd name="adj4" fmla="val 73005"/>
              <a:gd name="adj5" fmla="val 433791"/>
              <a:gd name="adj6" fmla="val 95000"/>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err="1" smtClean="0">
                <a:ln>
                  <a:noFill/>
                </a:ln>
                <a:solidFill>
                  <a:srgbClr val="E81606"/>
                </a:solidFill>
                <a:effectLst/>
                <a:latin typeface="Arial" charset="0"/>
              </a:rPr>
              <a:t>Lȁnder</a:t>
            </a:r>
            <a:endParaRPr kumimoji="0" lang="en-GB" sz="1400" b="1" i="0" u="none" strike="noStrike" cap="none" normalizeH="0" baseline="0" dirty="0" smtClean="0">
              <a:ln>
                <a:noFill/>
              </a:ln>
              <a:solidFill>
                <a:srgbClr val="E81606"/>
              </a:solidFill>
              <a:effectLst/>
              <a:latin typeface="Arial" charset="0"/>
            </a:endParaRPr>
          </a:p>
        </p:txBody>
      </p:sp>
      <p:sp>
        <p:nvSpPr>
          <p:cNvPr id="13" name="Callout 2 12"/>
          <p:cNvSpPr/>
          <p:nvPr/>
        </p:nvSpPr>
        <p:spPr bwMode="auto">
          <a:xfrm>
            <a:off x="4263598" y="4509120"/>
            <a:ext cx="1388522" cy="307777"/>
          </a:xfrm>
          <a:prstGeom prst="borderCallout2">
            <a:avLst>
              <a:gd name="adj1" fmla="val -1312"/>
              <a:gd name="adj2" fmla="val 49017"/>
              <a:gd name="adj3" fmla="val -60992"/>
              <a:gd name="adj4" fmla="val 64244"/>
              <a:gd name="adj5" fmla="val -252708"/>
              <a:gd name="adj6" fmla="val 114180"/>
            </a:avLst>
          </a:prstGeom>
          <a:no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rgbClr val="E81606"/>
                </a:solidFill>
                <a:effectLst/>
                <a:latin typeface="Arial" charset="0"/>
              </a:rPr>
              <a:t>Home Nations</a:t>
            </a:r>
          </a:p>
        </p:txBody>
      </p:sp>
      <p:sp>
        <p:nvSpPr>
          <p:cNvPr id="16" name="Rettangolo 15"/>
          <p:cNvSpPr/>
          <p:nvPr/>
        </p:nvSpPr>
        <p:spPr bwMode="auto">
          <a:xfrm>
            <a:off x="5364088" y="1556792"/>
            <a:ext cx="144016" cy="216024"/>
          </a:xfrm>
          <a:prstGeom prst="rect">
            <a:avLst/>
          </a:prstGeom>
          <a:solidFill>
            <a:srgbClr val="00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7" name="Rettangolo 16"/>
          <p:cNvSpPr/>
          <p:nvPr/>
        </p:nvSpPr>
        <p:spPr bwMode="auto">
          <a:xfrm>
            <a:off x="5364088" y="1844824"/>
            <a:ext cx="144016" cy="21602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8" name="Rettangolo 17"/>
          <p:cNvSpPr/>
          <p:nvPr/>
        </p:nvSpPr>
        <p:spPr bwMode="auto">
          <a:xfrm>
            <a:off x="5364088" y="2132856"/>
            <a:ext cx="144016" cy="2160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E81606"/>
              </a:solidFill>
              <a:effectLst/>
              <a:latin typeface="Arial" charset="0"/>
            </a:endParaRPr>
          </a:p>
        </p:txBody>
      </p:sp>
      <p:sp>
        <p:nvSpPr>
          <p:cNvPr id="19" name="CasellaDiTesto 18"/>
          <p:cNvSpPr txBox="1"/>
          <p:nvPr/>
        </p:nvSpPr>
        <p:spPr>
          <a:xfrm>
            <a:off x="5508104" y="1511206"/>
            <a:ext cx="1337226" cy="261610"/>
          </a:xfrm>
          <a:prstGeom prst="rect">
            <a:avLst/>
          </a:prstGeom>
          <a:noFill/>
        </p:spPr>
        <p:txBody>
          <a:bodyPr wrap="none" rtlCol="0">
            <a:spAutoFit/>
          </a:bodyPr>
          <a:lstStyle/>
          <a:p>
            <a:r>
              <a:rPr lang="en-GB" sz="1100" b="0" dirty="0" smtClean="0">
                <a:solidFill>
                  <a:schemeClr val="tx1"/>
                </a:solidFill>
              </a:rPr>
              <a:t>1 RDP at MS level</a:t>
            </a:r>
            <a:endParaRPr lang="en-GB" sz="1100" b="0" dirty="0">
              <a:solidFill>
                <a:schemeClr val="tx1"/>
              </a:solidFill>
            </a:endParaRPr>
          </a:p>
        </p:txBody>
      </p:sp>
      <p:sp>
        <p:nvSpPr>
          <p:cNvPr id="20" name="CasellaDiTesto 19"/>
          <p:cNvSpPr txBox="1"/>
          <p:nvPr/>
        </p:nvSpPr>
        <p:spPr>
          <a:xfrm>
            <a:off x="5508104" y="2087270"/>
            <a:ext cx="1620957" cy="261610"/>
          </a:xfrm>
          <a:prstGeom prst="rect">
            <a:avLst/>
          </a:prstGeom>
          <a:noFill/>
        </p:spPr>
        <p:txBody>
          <a:bodyPr wrap="none" rtlCol="0">
            <a:spAutoFit/>
          </a:bodyPr>
          <a:lstStyle/>
          <a:p>
            <a:r>
              <a:rPr lang="en-GB" sz="1100" b="0" dirty="0" smtClean="0">
                <a:solidFill>
                  <a:schemeClr val="tx1"/>
                </a:solidFill>
              </a:rPr>
              <a:t>RDPs at regional level</a:t>
            </a:r>
            <a:endParaRPr lang="en-GB" sz="1100" b="0" dirty="0">
              <a:solidFill>
                <a:schemeClr val="tx1"/>
              </a:solidFill>
            </a:endParaRPr>
          </a:p>
        </p:txBody>
      </p:sp>
      <p:sp>
        <p:nvSpPr>
          <p:cNvPr id="21" name="CasellaDiTesto 20"/>
          <p:cNvSpPr txBox="1"/>
          <p:nvPr/>
        </p:nvSpPr>
        <p:spPr>
          <a:xfrm>
            <a:off x="5508104" y="1799238"/>
            <a:ext cx="1859805" cy="261610"/>
          </a:xfrm>
          <a:prstGeom prst="rect">
            <a:avLst/>
          </a:prstGeom>
          <a:noFill/>
        </p:spPr>
        <p:txBody>
          <a:bodyPr wrap="none" rtlCol="0">
            <a:spAutoFit/>
          </a:bodyPr>
          <a:lstStyle/>
          <a:p>
            <a:r>
              <a:rPr lang="en-GB" sz="1100" b="0" dirty="0" smtClean="0">
                <a:solidFill>
                  <a:schemeClr val="tx1"/>
                </a:solidFill>
              </a:rPr>
              <a:t>1 National + specific RDPs</a:t>
            </a:r>
            <a:endParaRPr lang="en-GB" sz="1100" b="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A multi-level governance</a:t>
            </a:r>
            <a:endParaRPr lang="en-GB" dirty="0"/>
          </a:p>
        </p:txBody>
      </p:sp>
      <p:sp>
        <p:nvSpPr>
          <p:cNvPr id="3" name="Segnaposto contenuto 2"/>
          <p:cNvSpPr>
            <a:spLocks noGrp="1"/>
          </p:cNvSpPr>
          <p:nvPr>
            <p:ph idx="1"/>
          </p:nvPr>
        </p:nvSpPr>
        <p:spPr>
          <a:xfrm>
            <a:off x="745232" y="1491952"/>
            <a:ext cx="5410944" cy="5105400"/>
          </a:xfrm>
        </p:spPr>
        <p:txBody>
          <a:bodyPr>
            <a:normAutofit lnSpcReduction="10000"/>
          </a:bodyPr>
          <a:lstStyle/>
          <a:p>
            <a:r>
              <a:rPr lang="en-GB" dirty="0" smtClean="0"/>
              <a:t>A very articulated structure</a:t>
            </a:r>
          </a:p>
          <a:p>
            <a:r>
              <a:rPr lang="en-GB" dirty="0" smtClean="0"/>
              <a:t>Based on a multi-level governance</a:t>
            </a:r>
          </a:p>
          <a:p>
            <a:pPr lvl="1"/>
            <a:r>
              <a:rPr lang="en-US" sz="1800" dirty="0" smtClean="0"/>
              <a:t>In accordance to the subsidiarity principle</a:t>
            </a:r>
          </a:p>
          <a:p>
            <a:pPr lvl="1"/>
            <a:r>
              <a:rPr lang="en-GB" sz="1800" dirty="0" smtClean="0"/>
              <a:t>Integrating European, National and Regional institutions</a:t>
            </a:r>
          </a:p>
          <a:p>
            <a:pPr lvl="1"/>
            <a:r>
              <a:rPr lang="en-GB" sz="1800" dirty="0" smtClean="0"/>
              <a:t>A place based and systemic approach </a:t>
            </a:r>
          </a:p>
          <a:p>
            <a:pPr lvl="1"/>
            <a:r>
              <a:rPr lang="en-GB" sz="1800" dirty="0" smtClean="0"/>
              <a:t>Based on multi-annual programs</a:t>
            </a:r>
          </a:p>
          <a:p>
            <a:pPr lvl="1"/>
            <a:r>
              <a:rPr lang="en-GB" sz="1800" dirty="0" smtClean="0"/>
              <a:t>Integrating top-down and bottom-up actions</a:t>
            </a:r>
          </a:p>
          <a:p>
            <a:pPr lvl="1"/>
            <a:r>
              <a:rPr lang="en-GB" sz="1800" dirty="0" smtClean="0"/>
              <a:t>For better targeted and tailored measures</a:t>
            </a:r>
            <a:endParaRPr lang="en-GB" dirty="0" smtClean="0"/>
          </a:p>
          <a:p>
            <a:r>
              <a:rPr lang="en-GB" dirty="0" smtClean="0"/>
              <a:t>Quite different from the 1</a:t>
            </a:r>
            <a:r>
              <a:rPr lang="en-GB" baseline="30000" dirty="0" smtClean="0"/>
              <a:t>st</a:t>
            </a:r>
            <a:r>
              <a:rPr lang="en-GB" dirty="0" smtClean="0"/>
              <a:t> pillar ones</a:t>
            </a:r>
          </a:p>
          <a:p>
            <a:pPr lvl="1"/>
            <a:r>
              <a:rPr lang="en-GB" sz="1800" dirty="0" smtClean="0"/>
              <a:t>Where most of the decisions are centrally taken</a:t>
            </a:r>
          </a:p>
          <a:p>
            <a:pPr lvl="1"/>
            <a:r>
              <a:rPr lang="en-GB" sz="1800" dirty="0" smtClean="0"/>
              <a:t>Support bypass the National and regional institutions</a:t>
            </a:r>
          </a:p>
          <a:p>
            <a:pPr lvl="1"/>
            <a:r>
              <a:rPr lang="en-GB" sz="1800" dirty="0" smtClean="0"/>
              <a:t>The payments are roughly targeted and tailored </a:t>
            </a:r>
          </a:p>
          <a:p>
            <a:endParaRPr lang="en-GB" dirty="0" smtClean="0"/>
          </a:p>
          <a:p>
            <a:endParaRPr lang="en-GB" dirty="0"/>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7</a:t>
            </a:fld>
            <a:endParaRPr lang="it-IT"/>
          </a:p>
        </p:txBody>
      </p:sp>
      <p:pic>
        <p:nvPicPr>
          <p:cNvPr id="3074" name="Picture 2" descr="C:\Franco Sotte\Franco Lavoro\Sotte Varie\Immagini\Foto nostre\Foto nostre\Agricoltura\IMG_0635.JPG"/>
          <p:cNvPicPr>
            <a:picLocks noChangeAspect="1" noChangeArrowheads="1"/>
          </p:cNvPicPr>
          <p:nvPr/>
        </p:nvPicPr>
        <p:blipFill>
          <a:blip r:embed="rId3" cstate="print"/>
          <a:srcRect/>
          <a:stretch>
            <a:fillRect/>
          </a:stretch>
        </p:blipFill>
        <p:spPr bwMode="auto">
          <a:xfrm>
            <a:off x="6077917" y="1553300"/>
            <a:ext cx="2958579" cy="475602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reprogramming occurred in 2009</a:t>
            </a:r>
            <a:endParaRPr lang="en-GB" dirty="0"/>
          </a:p>
        </p:txBody>
      </p:sp>
      <p:sp>
        <p:nvSpPr>
          <p:cNvPr id="3" name="Segnaposto contenuto 2"/>
          <p:cNvSpPr>
            <a:spLocks noGrp="1"/>
          </p:cNvSpPr>
          <p:nvPr>
            <p:ph idx="1"/>
          </p:nvPr>
        </p:nvSpPr>
        <p:spPr>
          <a:xfrm>
            <a:off x="899592" y="1484784"/>
            <a:ext cx="8064896" cy="4896544"/>
          </a:xfrm>
        </p:spPr>
        <p:txBody>
          <a:bodyPr>
            <a:normAutofit lnSpcReduction="10000"/>
          </a:bodyPr>
          <a:lstStyle/>
          <a:p>
            <a:r>
              <a:rPr lang="en-GB" dirty="0" smtClean="0"/>
              <a:t>Three events</a:t>
            </a:r>
          </a:p>
          <a:p>
            <a:pPr lvl="1"/>
            <a:r>
              <a:rPr lang="en-GB" dirty="0" smtClean="0"/>
              <a:t>3</a:t>
            </a:r>
            <a:r>
              <a:rPr lang="en-GB" baseline="30000" dirty="0" smtClean="0"/>
              <a:t>rd</a:t>
            </a:r>
            <a:r>
              <a:rPr lang="en-GB" dirty="0" smtClean="0"/>
              <a:t> EU conference on rural development </a:t>
            </a:r>
            <a:r>
              <a:rPr lang="en-GB" sz="1800" dirty="0" smtClean="0"/>
              <a:t>(Limassol, </a:t>
            </a:r>
            <a:r>
              <a:rPr lang="it-IT" sz="1800" dirty="0" smtClean="0"/>
              <a:t>16-17 Oct 2008</a:t>
            </a:r>
            <a:r>
              <a:rPr lang="en-GB" sz="1800" dirty="0" smtClean="0"/>
              <a:t>)</a:t>
            </a:r>
            <a:endParaRPr lang="en-GB" dirty="0" smtClean="0"/>
          </a:p>
          <a:p>
            <a:pPr lvl="1"/>
            <a:r>
              <a:rPr lang="en-GB" dirty="0" smtClean="0"/>
              <a:t>Health check of the CAP </a:t>
            </a:r>
            <a:r>
              <a:rPr lang="en-GB" sz="1800" dirty="0" smtClean="0"/>
              <a:t>(20 Nov 2008)</a:t>
            </a:r>
            <a:endParaRPr lang="en-GB" dirty="0" smtClean="0"/>
          </a:p>
          <a:p>
            <a:pPr lvl="1"/>
            <a:r>
              <a:rPr lang="en-GB" dirty="0" smtClean="0"/>
              <a:t>European Economic Recovery Plan</a:t>
            </a:r>
            <a:r>
              <a:rPr lang="en-GB" sz="800" dirty="0" smtClean="0"/>
              <a:t> </a:t>
            </a:r>
            <a:r>
              <a:rPr lang="en-GB" dirty="0" smtClean="0"/>
              <a:t>(EERP) (</a:t>
            </a:r>
            <a:r>
              <a:rPr lang="it-IT" sz="1800" dirty="0" smtClean="0"/>
              <a:t>11-12 Dec 2008)</a:t>
            </a:r>
            <a:endParaRPr lang="en-GB" dirty="0" smtClean="0"/>
          </a:p>
          <a:p>
            <a:r>
              <a:rPr lang="en-GB" dirty="0" smtClean="0"/>
              <a:t>New challenges</a:t>
            </a:r>
          </a:p>
          <a:p>
            <a:pPr lvl="1"/>
            <a:r>
              <a:rPr lang="en-US" dirty="0" smtClean="0"/>
              <a:t>Climate change</a:t>
            </a:r>
          </a:p>
          <a:p>
            <a:pPr lvl="1"/>
            <a:r>
              <a:rPr lang="en-US" dirty="0" smtClean="0"/>
              <a:t>Renewable energy</a:t>
            </a:r>
          </a:p>
          <a:p>
            <a:pPr lvl="1"/>
            <a:r>
              <a:rPr lang="en-US" dirty="0" smtClean="0"/>
              <a:t>Water management</a:t>
            </a:r>
          </a:p>
          <a:p>
            <a:pPr lvl="1"/>
            <a:r>
              <a:rPr lang="en-US" dirty="0" smtClean="0"/>
              <a:t>Bio-diversity</a:t>
            </a:r>
          </a:p>
          <a:p>
            <a:pPr lvl="1"/>
            <a:r>
              <a:rPr lang="en-US" dirty="0" smtClean="0"/>
              <a:t>Dairy restructuring</a:t>
            </a:r>
          </a:p>
          <a:p>
            <a:pPr lvl="1"/>
            <a:r>
              <a:rPr lang="en-US" dirty="0" smtClean="0">
                <a:solidFill>
                  <a:srgbClr val="0070C0"/>
                </a:solidFill>
              </a:rPr>
              <a:t>Broadband</a:t>
            </a:r>
          </a:p>
          <a:p>
            <a:r>
              <a:rPr lang="en-US" dirty="0" smtClean="0"/>
              <a:t>New funds: + 5,4%</a:t>
            </a:r>
          </a:p>
          <a:p>
            <a:r>
              <a:rPr lang="en-US" dirty="0" smtClean="0"/>
              <a:t>An opportunity for adjustments</a:t>
            </a:r>
          </a:p>
          <a:p>
            <a:pPr lvl="1"/>
            <a:endParaRPr lang="en-GB" dirty="0" smtClean="0">
              <a:solidFill>
                <a:srgbClr val="006600"/>
              </a:solidFill>
              <a:ea typeface="+mn-ea"/>
              <a:cs typeface="+mn-cs"/>
            </a:endParaRPr>
          </a:p>
        </p:txBody>
      </p:sp>
      <p:sp>
        <p:nvSpPr>
          <p:cNvPr id="5" name="Segnaposto numero diapositiva 4"/>
          <p:cNvSpPr>
            <a:spLocks noGrp="1"/>
          </p:cNvSpPr>
          <p:nvPr>
            <p:ph type="sldNum" sz="quarter" idx="11"/>
          </p:nvPr>
        </p:nvSpPr>
        <p:spPr/>
        <p:txBody>
          <a:bodyPr/>
          <a:lstStyle/>
          <a:p>
            <a:pPr>
              <a:defRPr/>
            </a:pPr>
            <a:fld id="{58E8DA05-D392-43AC-B49A-2F3DFA8F6161}" type="slidenum">
              <a:rPr lang="it-IT" smtClean="0"/>
              <a:pPr>
                <a:defRPr/>
              </a:pPr>
              <a:t>8</a:t>
            </a:fld>
            <a:endParaRPr lang="it-IT"/>
          </a:p>
        </p:txBody>
      </p:sp>
      <p:graphicFrame>
        <p:nvGraphicFramePr>
          <p:cNvPr id="7" name="Grafico 6"/>
          <p:cNvGraphicFramePr/>
          <p:nvPr/>
        </p:nvGraphicFramePr>
        <p:xfrm>
          <a:off x="4211960" y="37170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weight of RDP within the CAP</a:t>
            </a:r>
            <a:endParaRPr lang="en-GB" dirty="0"/>
          </a:p>
        </p:txBody>
      </p:sp>
      <p:sp>
        <p:nvSpPr>
          <p:cNvPr id="5" name="Segnaposto numero diapositiva 4"/>
          <p:cNvSpPr>
            <a:spLocks noGrp="1"/>
          </p:cNvSpPr>
          <p:nvPr>
            <p:ph type="sldNum" sz="quarter" idx="11"/>
          </p:nvPr>
        </p:nvSpPr>
        <p:spPr>
          <a:xfrm>
            <a:off x="8314631" y="6453188"/>
            <a:ext cx="577850" cy="304800"/>
          </a:xfrm>
        </p:spPr>
        <p:txBody>
          <a:bodyPr/>
          <a:lstStyle/>
          <a:p>
            <a:pPr>
              <a:defRPr/>
            </a:pPr>
            <a:fld id="{58E8DA05-D392-43AC-B49A-2F3DFA8F6161}" type="slidenum">
              <a:rPr lang="it-IT" smtClean="0"/>
              <a:pPr>
                <a:defRPr/>
              </a:pPr>
              <a:t>9</a:t>
            </a:fld>
            <a:endParaRPr lang="it-IT"/>
          </a:p>
        </p:txBody>
      </p:sp>
      <p:graphicFrame>
        <p:nvGraphicFramePr>
          <p:cNvPr id="7" name="Grafico 6"/>
          <p:cNvGraphicFramePr/>
          <p:nvPr/>
        </p:nvGraphicFramePr>
        <p:xfrm>
          <a:off x="827584" y="2276872"/>
          <a:ext cx="5256584"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a:off x="1068230" y="1700808"/>
            <a:ext cx="4151842" cy="523220"/>
          </a:xfrm>
          <a:prstGeom prst="rect">
            <a:avLst/>
          </a:prstGeom>
          <a:noFill/>
        </p:spPr>
        <p:txBody>
          <a:bodyPr wrap="none" rtlCol="0">
            <a:spAutoFit/>
          </a:bodyPr>
          <a:lstStyle/>
          <a:p>
            <a:r>
              <a:rPr lang="en-US" dirty="0">
                <a:solidFill>
                  <a:srgbClr val="002060"/>
                </a:solidFill>
              </a:rPr>
              <a:t>Budget 2011 : appropriations for commitments</a:t>
            </a:r>
          </a:p>
          <a:p>
            <a:r>
              <a:rPr lang="en-US" dirty="0">
                <a:solidFill>
                  <a:srgbClr val="002060"/>
                </a:solidFill>
              </a:rPr>
              <a:t>Million euro</a:t>
            </a:r>
            <a:endParaRPr lang="en-GB" dirty="0">
              <a:solidFill>
                <a:srgbClr val="002060"/>
              </a:solidFill>
            </a:endParaRPr>
          </a:p>
        </p:txBody>
      </p:sp>
      <p:graphicFrame>
        <p:nvGraphicFramePr>
          <p:cNvPr id="11" name="Tabella 10"/>
          <p:cNvGraphicFramePr>
            <a:graphicFrameLocks noGrp="1"/>
          </p:cNvGraphicFramePr>
          <p:nvPr/>
        </p:nvGraphicFramePr>
        <p:xfrm>
          <a:off x="6084168" y="2377688"/>
          <a:ext cx="2880320" cy="2296160"/>
        </p:xfrm>
        <a:graphic>
          <a:graphicData uri="http://schemas.openxmlformats.org/drawingml/2006/table">
            <a:tbl>
              <a:tblPr firstRow="1" bandRow="1">
                <a:tableStyleId>{073A0DAA-6AF3-43AB-8588-CEC1D06C72B9}</a:tableStyleId>
              </a:tblPr>
              <a:tblGrid>
                <a:gridCol w="1368153"/>
                <a:gridCol w="648072"/>
                <a:gridCol w="864095"/>
              </a:tblGrid>
              <a:tr h="370840">
                <a:tc>
                  <a:txBody>
                    <a:bodyPr/>
                    <a:lstStyle/>
                    <a:p>
                      <a:r>
                        <a:rPr lang="en-GB" sz="1400" dirty="0" smtClean="0"/>
                        <a:t>Variable</a:t>
                      </a:r>
                      <a:endParaRPr lang="en-GB" sz="1400" dirty="0"/>
                    </a:p>
                  </a:txBody>
                  <a:tcPr/>
                </a:tc>
                <a:tc>
                  <a:txBody>
                    <a:bodyPr/>
                    <a:lstStyle/>
                    <a:p>
                      <a:pPr algn="ctr"/>
                      <a:r>
                        <a:rPr lang="en-GB" sz="1400" dirty="0" smtClean="0"/>
                        <a:t>unit</a:t>
                      </a:r>
                      <a:endParaRPr lang="en-GB" sz="1400" dirty="0"/>
                    </a:p>
                  </a:txBody>
                  <a:tcPr/>
                </a:tc>
                <a:tc>
                  <a:txBody>
                    <a:bodyPr/>
                    <a:lstStyle/>
                    <a:p>
                      <a:pPr algn="r"/>
                      <a:r>
                        <a:rPr lang="en-GB" sz="1400" dirty="0" smtClean="0"/>
                        <a:t>Unit value</a:t>
                      </a:r>
                      <a:endParaRPr lang="en-GB" sz="1400" dirty="0"/>
                    </a:p>
                  </a:txBody>
                  <a:tcPr/>
                </a:tc>
              </a:tr>
              <a:tr h="370840">
                <a:tc>
                  <a:txBody>
                    <a:bodyPr/>
                    <a:lstStyle/>
                    <a:p>
                      <a:r>
                        <a:rPr lang="en-GB" sz="1400" dirty="0" smtClean="0"/>
                        <a:t>Agricultural</a:t>
                      </a:r>
                      <a:r>
                        <a:rPr lang="en-GB" sz="1400" baseline="0" dirty="0" smtClean="0"/>
                        <a:t> employment</a:t>
                      </a:r>
                      <a:endParaRPr lang="en-GB" sz="1400" dirty="0"/>
                    </a:p>
                  </a:txBody>
                  <a:tcPr anchor="ctr"/>
                </a:tc>
                <a:tc>
                  <a:txBody>
                    <a:bodyPr/>
                    <a:lstStyle/>
                    <a:p>
                      <a:pPr algn="ctr"/>
                      <a:r>
                        <a:rPr lang="en-GB" sz="1400" dirty="0" smtClean="0"/>
                        <a:t>€</a:t>
                      </a:r>
                      <a:endParaRPr lang="en-GB" sz="1400" dirty="0"/>
                    </a:p>
                  </a:txBody>
                  <a:tcPr anchor="ctr"/>
                </a:tc>
                <a:tc>
                  <a:txBody>
                    <a:bodyPr/>
                    <a:lstStyle/>
                    <a:p>
                      <a:pPr algn="r"/>
                      <a:r>
                        <a:rPr lang="en-GB" sz="1400" dirty="0" smtClean="0"/>
                        <a:t>1 298</a:t>
                      </a:r>
                      <a:endParaRPr lang="en-GB" sz="1400" dirty="0"/>
                    </a:p>
                  </a:txBody>
                  <a:tcPr anchor="ctr"/>
                </a:tc>
              </a:tr>
              <a:tr h="370840">
                <a:tc>
                  <a:txBody>
                    <a:bodyPr/>
                    <a:lstStyle/>
                    <a:p>
                      <a:r>
                        <a:rPr lang="en-GB" sz="1400" dirty="0" smtClean="0"/>
                        <a:t>Holding</a:t>
                      </a:r>
                      <a:endParaRPr lang="en-GB" sz="1400" dirty="0"/>
                    </a:p>
                  </a:txBody>
                  <a:tcPr anchor="ctr"/>
                </a:tc>
                <a:tc>
                  <a:txBody>
                    <a:bodyPr/>
                    <a:lstStyle/>
                    <a:p>
                      <a:pPr algn="ctr"/>
                      <a:r>
                        <a:rPr lang="en-GB" sz="1400" dirty="0" smtClean="0"/>
                        <a:t>€</a:t>
                      </a:r>
                      <a:endParaRPr lang="en-GB" sz="1400" dirty="0"/>
                    </a:p>
                  </a:txBody>
                  <a:tcPr anchor="ctr"/>
                </a:tc>
                <a:tc>
                  <a:txBody>
                    <a:bodyPr/>
                    <a:lstStyle/>
                    <a:p>
                      <a:pPr algn="r"/>
                      <a:r>
                        <a:rPr lang="en-GB" sz="1400" dirty="0" smtClean="0"/>
                        <a:t>1 053</a:t>
                      </a:r>
                      <a:endParaRPr lang="en-GB" sz="1400" dirty="0"/>
                    </a:p>
                  </a:txBody>
                  <a:tcPr anchor="ctr"/>
                </a:tc>
              </a:tr>
              <a:tr h="370840">
                <a:tc>
                  <a:txBody>
                    <a:bodyPr/>
                    <a:lstStyle/>
                    <a:p>
                      <a:r>
                        <a:rPr lang="en-GB" sz="1400" dirty="0" smtClean="0"/>
                        <a:t>UAA</a:t>
                      </a:r>
                      <a:endParaRPr lang="en-GB" sz="1400" dirty="0"/>
                    </a:p>
                  </a:txBody>
                  <a:tcPr anchor="ctr"/>
                </a:tc>
                <a:tc>
                  <a:txBody>
                    <a:bodyPr/>
                    <a:lstStyle/>
                    <a:p>
                      <a:pPr algn="ctr"/>
                      <a:r>
                        <a:rPr lang="en-GB" sz="1400" dirty="0" smtClean="0"/>
                        <a:t>€</a:t>
                      </a:r>
                      <a:endParaRPr lang="en-GB" sz="1400" dirty="0"/>
                    </a:p>
                  </a:txBody>
                  <a:tcPr anchor="ctr"/>
                </a:tc>
                <a:tc>
                  <a:txBody>
                    <a:bodyPr/>
                    <a:lstStyle/>
                    <a:p>
                      <a:pPr algn="r"/>
                      <a:r>
                        <a:rPr lang="en-GB" sz="1400" dirty="0" smtClean="0"/>
                        <a:t>84</a:t>
                      </a:r>
                      <a:endParaRPr lang="en-GB" sz="1400" dirty="0"/>
                    </a:p>
                  </a:txBody>
                  <a:tcPr anchor="ctr"/>
                </a:tc>
              </a:tr>
              <a:tr h="370840">
                <a:tc>
                  <a:txBody>
                    <a:bodyPr/>
                    <a:lstStyle/>
                    <a:p>
                      <a:r>
                        <a:rPr lang="en-GB" sz="1400" dirty="0" smtClean="0"/>
                        <a:t>Agric.</a:t>
                      </a:r>
                      <a:r>
                        <a:rPr lang="en-GB" sz="1400" baseline="0" dirty="0" smtClean="0"/>
                        <a:t> </a:t>
                      </a:r>
                      <a:r>
                        <a:rPr lang="en-GB" sz="1400" dirty="0" smtClean="0"/>
                        <a:t>Gross Value Added</a:t>
                      </a:r>
                      <a:endParaRPr lang="en-GB" sz="1400" dirty="0"/>
                    </a:p>
                  </a:txBody>
                  <a:tcPr anchor="ctr"/>
                </a:tc>
                <a:tc>
                  <a:txBody>
                    <a:bodyPr/>
                    <a:lstStyle/>
                    <a:p>
                      <a:pPr algn="ctr"/>
                      <a:r>
                        <a:rPr lang="en-GB" sz="1400" dirty="0" smtClean="0"/>
                        <a:t>%</a:t>
                      </a:r>
                      <a:endParaRPr lang="en-GB" sz="1400" dirty="0"/>
                    </a:p>
                  </a:txBody>
                  <a:tcPr anchor="ctr"/>
                </a:tc>
                <a:tc>
                  <a:txBody>
                    <a:bodyPr/>
                    <a:lstStyle/>
                    <a:p>
                      <a:pPr algn="r"/>
                      <a:r>
                        <a:rPr lang="en-GB" sz="1400" dirty="0" smtClean="0"/>
                        <a:t>11,2</a:t>
                      </a:r>
                      <a:endParaRPr lang="en-GB" sz="1400" dirty="0"/>
                    </a:p>
                  </a:txBody>
                  <a:tcPr anchor="ctr"/>
                </a:tc>
              </a:tr>
            </a:tbl>
          </a:graphicData>
        </a:graphic>
      </p:graphicFrame>
      <p:sp>
        <p:nvSpPr>
          <p:cNvPr id="12" name="CasellaDiTesto 11"/>
          <p:cNvSpPr txBox="1"/>
          <p:nvPr/>
        </p:nvSpPr>
        <p:spPr>
          <a:xfrm>
            <a:off x="6153010" y="1700808"/>
            <a:ext cx="2667462" cy="523220"/>
          </a:xfrm>
          <a:prstGeom prst="rect">
            <a:avLst/>
          </a:prstGeom>
          <a:noFill/>
        </p:spPr>
        <p:txBody>
          <a:bodyPr wrap="none" rtlCol="0">
            <a:spAutoFit/>
          </a:bodyPr>
          <a:lstStyle/>
          <a:p>
            <a:r>
              <a:rPr lang="en-US" dirty="0">
                <a:solidFill>
                  <a:srgbClr val="002060"/>
                </a:solidFill>
              </a:rPr>
              <a:t>Budget 2011 : </a:t>
            </a:r>
            <a:r>
              <a:rPr lang="en-US" dirty="0" smtClean="0">
                <a:solidFill>
                  <a:srgbClr val="002060"/>
                </a:solidFill>
              </a:rPr>
              <a:t>unit values for </a:t>
            </a:r>
          </a:p>
          <a:p>
            <a:r>
              <a:rPr lang="en-US" dirty="0" smtClean="0">
                <a:solidFill>
                  <a:srgbClr val="002060"/>
                </a:solidFill>
              </a:rPr>
              <a:t>rural development policy</a:t>
            </a:r>
            <a:endParaRPr lang="en-GB" dirty="0">
              <a:solidFill>
                <a:srgbClr val="002060"/>
              </a:solidFill>
            </a:endParaRP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3.2|106.4"/>
</p:tagLst>
</file>

<file path=ppt/tags/tag2.xml><?xml version="1.0" encoding="utf-8"?>
<p:tagLst xmlns:a="http://schemas.openxmlformats.org/drawingml/2006/main" xmlns:r="http://schemas.openxmlformats.org/officeDocument/2006/relationships" xmlns:p="http://schemas.openxmlformats.org/presentationml/2006/main">
  <p:tag name="TIMING" val="|40.4|1.7|10|2.9|2|94.1|5.3"/>
</p:tagLst>
</file>

<file path=ppt/tags/tag3.xml><?xml version="1.0" encoding="utf-8"?>
<p:tagLst xmlns:a="http://schemas.openxmlformats.org/drawingml/2006/main" xmlns:r="http://schemas.openxmlformats.org/officeDocument/2006/relationships" xmlns:p="http://schemas.openxmlformats.org/presentationml/2006/main">
  <p:tag name="TIMING" val="|25.8|7.5|12.8|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2441</TotalTime>
  <Words>1799</Words>
  <Application>Microsoft Office PowerPoint</Application>
  <PresentationFormat>Presentazione su schermo (4:3)</PresentationFormat>
  <Paragraphs>698</Paragraphs>
  <Slides>21</Slides>
  <Notes>21</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 Theme</vt:lpstr>
      <vt:lpstr>The rural development policy of the EU </vt:lpstr>
      <vt:lpstr>Rural development policy 2007-2013</vt:lpstr>
      <vt:lpstr>Representation of the rural development policy in Europe</vt:lpstr>
      <vt:lpstr>The main measures  of RD Policy 2007-2013</vt:lpstr>
      <vt:lpstr>The implementation process of the European Rural Development Policy</vt:lpstr>
      <vt:lpstr>Diapositiva 6</vt:lpstr>
      <vt:lpstr>A multi-level governance</vt:lpstr>
      <vt:lpstr>The reprogramming occurred in 2009</vt:lpstr>
      <vt:lpstr>The weight of RDP within the CAP</vt:lpstr>
      <vt:lpstr>Convergence and competitiveness regions</vt:lpstr>
      <vt:lpstr>The allocation of RD funds </vt:lpstr>
      <vt:lpstr>Unit values of RD policy per MS</vt:lpstr>
      <vt:lpstr>Diapositiva 13</vt:lpstr>
      <vt:lpstr>A more detailed vision on the distribution of funds at EU level</vt:lpstr>
      <vt:lpstr>The two pillars at Member State level</vt:lpstr>
      <vt:lpstr>The execution of the budget</vt:lpstr>
      <vt:lpstr>The final payments</vt:lpstr>
      <vt:lpstr>The execution of the RD Policy</vt:lpstr>
      <vt:lpstr>Strengths of the RD Policy 2007-2013 </vt:lpstr>
      <vt:lpstr>Weakness of the RD Policy 2007-2013</vt:lpstr>
      <vt:lpstr>Conclusive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Bonfiglio</dc:creator>
  <cp:lastModifiedBy>Franco Sotte</cp:lastModifiedBy>
  <cp:revision>252</cp:revision>
  <dcterms:created xsi:type="dcterms:W3CDTF">2011-06-14T07:55:21Z</dcterms:created>
  <dcterms:modified xsi:type="dcterms:W3CDTF">2011-12-13T17:56:15Z</dcterms:modified>
</cp:coreProperties>
</file>