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5E574E"/>
    <a:srgbClr val="3333CC"/>
    <a:srgbClr val="000058"/>
    <a:srgbClr val="4C00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491" autoAdjust="0"/>
  </p:normalViewPr>
  <p:slideViewPr>
    <p:cSldViewPr>
      <p:cViewPr varScale="1">
        <p:scale>
          <a:sx n="63" d="100"/>
          <a:sy n="63" d="100"/>
        </p:scale>
        <p:origin x="-1512" y="-114"/>
      </p:cViewPr>
      <p:guideLst>
        <p:guide orient="horz" pos="2160"/>
        <p:guide pos="2880"/>
      </p:guideLst>
    </p:cSldViewPr>
  </p:slideViewPr>
  <p:outlineViewPr>
    <p:cViewPr>
      <p:scale>
        <a:sx n="33" d="100"/>
        <a:sy n="33" d="100"/>
      </p:scale>
      <p:origin x="0" y="273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25A1B7-8375-4C68-B602-05C7DD18D6B6}" type="datetimeFigureOut">
              <a:rPr lang="it-IT"/>
              <a:pPr>
                <a:defRPr/>
              </a:pPr>
              <a:t>10/12/2011</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B9B415-BB80-4F00-BC14-0E8D90EA5CB9}"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DF79D3-A9B2-4161-8352-7D092C455FF6}" type="datetimeFigureOut">
              <a:rPr lang="en-GB"/>
              <a:pPr>
                <a:defRPr/>
              </a:pPr>
              <a:t>10/12/2011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25ECA39-DF18-4D3E-9093-62F966BB880D}"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D96BA8-3DCB-4927-A417-9B88273CA1CA}"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D78C7D-B6CE-47B7-983A-48FD0032695E}"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5952E-5E86-44B7-99FD-E60FD7B9FDA5}"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5A32F7-8726-45A9-A790-A3A782A91347}"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27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E7F5C-AD11-46FE-AD8B-F80718158592}"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4D86C-555A-4A1C-B58C-4142C5501B10}"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48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67A5D-EAAB-4407-B918-FFBF9C3FE52C}"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E33D0-1CF9-4447-B55A-ECF3139740C3}"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4FCF2-4764-4C33-AD01-5624E5621545}"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857784-A9C0-4BE3-8859-910D4A446A8A}"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35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909E29-DCFD-4AD9-AEEB-946412DA03B6}"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458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E10B3F-DF68-41DE-BBDD-7C2D50430BBD}"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560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FA6FB9-67D6-4BA3-BD2A-6C5049BEF637}"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66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76BC4A-9A4F-4745-9299-31EA12B95279}" type="slidenum">
              <a:rPr lang="en-GB" smtClean="0"/>
              <a:pPr fontAlgn="base">
                <a:spcBef>
                  <a:spcPct val="0"/>
                </a:spcBef>
                <a:spcAft>
                  <a:spcPct val="0"/>
                </a:spcAft>
                <a:defRPr/>
              </a:pPr>
              <a:t>7</a:t>
            </a:fld>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276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F7B98E-5159-4D99-881E-5ECE6305936C}"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286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145A3-8BA6-43E1-8DC6-18F9737675C3}" type="slidenum">
              <a:rPr lang="en-GB" smtClean="0"/>
              <a:pPr fontAlgn="base">
                <a:spcBef>
                  <a:spcPct val="0"/>
                </a:spcBef>
                <a:spcAft>
                  <a:spcPct val="0"/>
                </a:spcAft>
                <a:defRPr/>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988841"/>
            <a:ext cx="7776864" cy="792087"/>
          </a:xfrm>
        </p:spPr>
        <p:txBody>
          <a:bodyPr/>
          <a:lstStyle>
            <a:lvl1pPr>
              <a:defRPr lang="en-US" sz="2800" b="0" dirty="0" smtClean="0">
                <a:solidFill>
                  <a:srgbClr val="3333CC"/>
                </a:solidFill>
                <a:effectLst>
                  <a:outerShdw blurRad="38100" dist="38100" dir="2700000" algn="tl">
                    <a:srgbClr val="C0C0C0"/>
                  </a:outerShdw>
                </a:effectLst>
                <a:latin typeface="Tahoma" pitchFamily="34" charset="0"/>
                <a:ea typeface="Tahoma" pitchFamily="34" charset="0"/>
                <a:cs typeface="Tahoma" pitchFamily="34" charset="0"/>
              </a:defRPr>
            </a:lvl1pPr>
          </a:lstStyle>
          <a:p>
            <a:r>
              <a:rPr lang="en-US" smtClean="0"/>
              <a:t>Click to edit Master title style</a:t>
            </a:r>
            <a:endParaRPr lang="it-IT" dirty="0"/>
          </a:p>
        </p:txBody>
      </p:sp>
      <p:sp>
        <p:nvSpPr>
          <p:cNvPr id="3" name="Subtitle 2"/>
          <p:cNvSpPr>
            <a:spLocks noGrp="1"/>
          </p:cNvSpPr>
          <p:nvPr>
            <p:ph type="subTitle" idx="1"/>
          </p:nvPr>
        </p:nvSpPr>
        <p:spPr>
          <a:xfrm>
            <a:off x="1043608" y="2780928"/>
            <a:ext cx="7789674" cy="550912"/>
          </a:xfrm>
        </p:spPr>
        <p:txBody>
          <a:bodyPr>
            <a:normAutofit/>
          </a:bodyPr>
          <a:lstStyle>
            <a:lvl1pPr marL="0" indent="0" algn="l">
              <a:buNone/>
              <a:defRPr lang="it-IT" sz="2000" b="0" kern="1200" baseline="0" dirty="0" smtClean="0">
                <a:solidFill>
                  <a:srgbClr val="3333CC"/>
                </a:solidFill>
                <a:effectLst>
                  <a:outerShdw blurRad="38100" dist="38100" dir="2700000" algn="tl">
                    <a:srgbClr val="C0C0C0"/>
                  </a:outerShdw>
                </a:effectLst>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dirty="0"/>
          </a:p>
        </p:txBody>
      </p:sp>
      <p:sp>
        <p:nvSpPr>
          <p:cNvPr id="27" name="Text Placeholder 26"/>
          <p:cNvSpPr>
            <a:spLocks noGrp="1"/>
          </p:cNvSpPr>
          <p:nvPr>
            <p:ph type="body" sz="quarter" idx="13"/>
          </p:nvPr>
        </p:nvSpPr>
        <p:spPr>
          <a:xfrm>
            <a:off x="1043608" y="1484784"/>
            <a:ext cx="5472608" cy="432048"/>
          </a:xfrm>
        </p:spPr>
        <p:txBody>
          <a:bodyPr>
            <a:normAutofit/>
          </a:bodyPr>
          <a:lstStyle>
            <a:lvl1pPr marL="0" indent="0">
              <a:buFontTx/>
              <a:buNone/>
              <a:defRPr lang="en-US" sz="1800" b="0" kern="1200" baseline="0" dirty="0" smtClean="0">
                <a:solidFill>
                  <a:srgbClr val="5E574E"/>
                </a:solidFill>
                <a:latin typeface="Arial Black" pitchFamily="34" charset="0"/>
                <a:ea typeface="+mn-ea"/>
                <a:cs typeface="+mn-cs"/>
              </a:defRPr>
            </a:lvl1pPr>
            <a:lvl2pPr marL="742950" indent="-285750">
              <a:buFont typeface="Arial" pitchFamily="34" charset="0"/>
              <a:buChar char="•"/>
              <a:defRPr/>
            </a:lvl2pPr>
          </a:lstStyle>
          <a:p>
            <a:pPr lvl="0"/>
            <a:r>
              <a:rPr lang="en-US" smtClean="0"/>
              <a:t>Click to edit Master text styles</a:t>
            </a:r>
          </a:p>
        </p:txBody>
      </p:sp>
      <p:sp>
        <p:nvSpPr>
          <p:cNvPr id="29" name="Picture Placeholder 28"/>
          <p:cNvSpPr>
            <a:spLocks noGrp="1"/>
          </p:cNvSpPr>
          <p:nvPr>
            <p:ph type="pic" sz="quarter" idx="14"/>
          </p:nvPr>
        </p:nvSpPr>
        <p:spPr>
          <a:xfrm>
            <a:off x="1187177" y="3861048"/>
            <a:ext cx="1296591" cy="1189037"/>
          </a:xfrm>
        </p:spPr>
        <p:txBody>
          <a:bodyPr rtlCol="0">
            <a:normAutofit/>
          </a:bodyPr>
          <a:lstStyle>
            <a:lvl1pPr marL="0" indent="0">
              <a:buFontTx/>
              <a:buNone/>
              <a:defRPr lang="it-IT" sz="1800" b="0" kern="1200" baseline="0" dirty="0" smtClean="0">
                <a:solidFill>
                  <a:srgbClr val="5E574E"/>
                </a:solidFill>
                <a:latin typeface="Arial Black" pitchFamily="34" charset="0"/>
                <a:ea typeface="+mn-ea"/>
                <a:cs typeface="+mn-cs"/>
              </a:defRPr>
            </a:lvl1pPr>
          </a:lstStyle>
          <a:p>
            <a:pPr lvl="0"/>
            <a:r>
              <a:rPr lang="en-US" noProof="0" smtClean="0"/>
              <a:t>Click icon to add picture</a:t>
            </a:r>
            <a:endParaRPr lang="it-IT" noProof="0" dirty="0"/>
          </a:p>
        </p:txBody>
      </p:sp>
      <p:sp>
        <p:nvSpPr>
          <p:cNvPr id="32" name="Text Placeholder 31"/>
          <p:cNvSpPr>
            <a:spLocks noGrp="1"/>
          </p:cNvSpPr>
          <p:nvPr>
            <p:ph type="body" sz="quarter" idx="15"/>
          </p:nvPr>
        </p:nvSpPr>
        <p:spPr>
          <a:xfrm>
            <a:off x="1043608" y="5229200"/>
            <a:ext cx="3888432" cy="1082650"/>
          </a:xfrm>
        </p:spPr>
        <p:txBody>
          <a:bodyPr>
            <a:normAutofit/>
          </a:bodyPr>
          <a:lstStyle>
            <a:lvl1pPr marL="0" indent="0">
              <a:buNone/>
              <a:defRPr sz="1000" baseline="0">
                <a:solidFill>
                  <a:srgbClr val="5E574E"/>
                </a:solidFill>
                <a:latin typeface="Arial" pitchFamily="34" charset="0"/>
                <a:cs typeface="Arial" pitchFamily="34" charset="0"/>
              </a:defRPr>
            </a:lvl1pPr>
          </a:lstStyle>
          <a:p>
            <a:pPr lvl="0"/>
            <a:r>
              <a:rPr lang="en-US" smtClean="0"/>
              <a:t>Click to edit Master text styles</a:t>
            </a:r>
          </a:p>
        </p:txBody>
      </p:sp>
      <p:sp>
        <p:nvSpPr>
          <p:cNvPr id="35" name="Picture Placeholder 34"/>
          <p:cNvSpPr>
            <a:spLocks noGrp="1"/>
          </p:cNvSpPr>
          <p:nvPr>
            <p:ph type="pic" sz="quarter" idx="16"/>
          </p:nvPr>
        </p:nvSpPr>
        <p:spPr>
          <a:xfrm>
            <a:off x="5436096" y="3501008"/>
            <a:ext cx="3384376" cy="2808311"/>
          </a:xfrm>
        </p:spPr>
        <p:txBody>
          <a:bodyPr rtlCol="0">
            <a:normAutofit/>
          </a:bodyPr>
          <a:lstStyle>
            <a:lvl1pPr marL="0" indent="0">
              <a:buNone/>
              <a:defRPr lang="it-IT" sz="1800" b="0" kern="1200" baseline="0" dirty="0" smtClean="0">
                <a:solidFill>
                  <a:srgbClr val="5E574E"/>
                </a:solidFill>
                <a:latin typeface="Arial Black" pitchFamily="34" charset="0"/>
                <a:ea typeface="+mn-ea"/>
                <a:cs typeface="+mn-cs"/>
              </a:defRPr>
            </a:lvl1pPr>
          </a:lstStyle>
          <a:p>
            <a:pPr lvl="0"/>
            <a:r>
              <a:rPr lang="en-US" noProof="0" smtClean="0"/>
              <a:t>Click icon to add picture</a:t>
            </a:r>
            <a:endParaRPr lang="it-IT" noProof="0" dirty="0"/>
          </a:p>
        </p:txBody>
      </p:sp>
      <p:sp>
        <p:nvSpPr>
          <p:cNvPr id="8" name="Date Placeholder 16"/>
          <p:cNvSpPr>
            <a:spLocks noGrp="1"/>
          </p:cNvSpPr>
          <p:nvPr>
            <p:ph type="dt" sz="half" idx="17"/>
          </p:nvPr>
        </p:nvSpPr>
        <p:spPr/>
        <p:txBody>
          <a:bodyPr/>
          <a:lstStyle>
            <a:lvl1pPr>
              <a:defRPr/>
            </a:lvl1pPr>
          </a:lstStyle>
          <a:p>
            <a:pPr>
              <a:defRPr/>
            </a:pPr>
            <a:fld id="{B5838A12-98AC-42C0-858A-7D6AACFB6620}" type="datetime1">
              <a:rPr lang="it-IT"/>
              <a:pPr>
                <a:defRPr/>
              </a:pPr>
              <a:t>10/12/2011</a:t>
            </a:fld>
            <a:endParaRPr lang="it-IT" dirty="0"/>
          </a:p>
        </p:txBody>
      </p:sp>
      <p:sp>
        <p:nvSpPr>
          <p:cNvPr id="9" name="Footer Placeholder 17"/>
          <p:cNvSpPr>
            <a:spLocks noGrp="1"/>
          </p:cNvSpPr>
          <p:nvPr>
            <p:ph type="ftr" sz="quarter" idx="18"/>
          </p:nvPr>
        </p:nvSpPr>
        <p:spPr>
          <a:xfrm>
            <a:off x="3924300" y="6453188"/>
            <a:ext cx="2895600" cy="293687"/>
          </a:xfrm>
        </p:spPr>
        <p:txBody>
          <a:bodyPr/>
          <a:lstStyle>
            <a:lvl1pPr>
              <a:defRPr/>
            </a:lvl1pPr>
          </a:lstStyle>
          <a:p>
            <a:pPr>
              <a:defRPr/>
            </a:pPr>
            <a:endParaRPr lang="it-IT"/>
          </a:p>
        </p:txBody>
      </p:sp>
      <p:sp>
        <p:nvSpPr>
          <p:cNvPr id="10" name="Slide Number Placeholder 18"/>
          <p:cNvSpPr>
            <a:spLocks noGrp="1"/>
          </p:cNvSpPr>
          <p:nvPr>
            <p:ph type="sldNum" sz="quarter" idx="19"/>
          </p:nvPr>
        </p:nvSpPr>
        <p:spPr/>
        <p:txBody>
          <a:bodyPr/>
          <a:lstStyle>
            <a:lvl1pPr>
              <a:defRPr/>
            </a:lvl1pPr>
          </a:lstStyle>
          <a:p>
            <a:pPr>
              <a:defRPr/>
            </a:pPr>
            <a:fld id="{8AE6F1F6-E2EC-495A-970B-963BA160E1FE}"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D7CAD280-3856-42CE-B0F8-63EFD34CC1EE}" type="datetime1">
              <a:rPr lang="it-IT"/>
              <a:pPr>
                <a:defRPr/>
              </a:pPr>
              <a:t>10/12/2011</a:t>
            </a:fld>
            <a:endParaRPr lang="it-IT" dirty="0"/>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8" name="Slide Number Placeholder 5"/>
          <p:cNvSpPr>
            <a:spLocks noGrp="1"/>
          </p:cNvSpPr>
          <p:nvPr>
            <p:ph type="sldNum" sz="quarter" idx="16"/>
          </p:nvPr>
        </p:nvSpPr>
        <p:spPr/>
        <p:txBody>
          <a:bodyPr/>
          <a:lstStyle>
            <a:lvl1pPr>
              <a:defRPr/>
            </a:lvl1pPr>
          </a:lstStyle>
          <a:p>
            <a:pPr>
              <a:defRPr/>
            </a:pPr>
            <a:fld id="{53901F48-79A8-4865-9A51-7080AF4CE817}"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27584" y="274638"/>
            <a:ext cx="56494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F806251-D7C0-4B45-AF54-A364A760F78C}" type="datetime1">
              <a:rPr lang="it-IT"/>
              <a:pPr>
                <a:defRPr/>
              </a:pPr>
              <a:t>10/12/2011</a:t>
            </a:fld>
            <a:endParaRPr lang="it-IT" dirty="0"/>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8" name="Slide Number Placeholder 5"/>
          <p:cNvSpPr>
            <a:spLocks noGrp="1"/>
          </p:cNvSpPr>
          <p:nvPr>
            <p:ph type="sldNum" sz="quarter" idx="16"/>
          </p:nvPr>
        </p:nvSpPr>
        <p:spPr/>
        <p:txBody>
          <a:bodyPr/>
          <a:lstStyle>
            <a:lvl1pPr>
              <a:defRPr/>
            </a:lvl1pPr>
          </a:lstStyle>
          <a:p>
            <a:pPr>
              <a:defRPr/>
            </a:pPr>
            <a:fld id="{3677BDA3-872D-4E0E-AD88-1472FEA7E07C}"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12"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CD23DA7B-62DF-4D43-9607-C19501852961}" type="datetime1">
              <a:rPr lang="it-IT"/>
              <a:pPr>
                <a:defRPr/>
              </a:pPr>
              <a:t>10/12/2011</a:t>
            </a:fld>
            <a:endParaRPr lang="it-IT" dirty="0"/>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pPr>
              <a:defRPr/>
            </a:pPr>
            <a:fld id="{A71DBDA6-25B5-478F-9F2A-D47DA78BBFF8}"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8072"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1048072"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88F30C-0310-491E-9286-68678D0C842C}" type="datetime1">
              <a:rPr lang="it-IT"/>
              <a:pPr>
                <a:defRPr/>
              </a:pPr>
              <a:t>10/12/2011</a:t>
            </a:fld>
            <a:endParaRPr lang="it-IT" dirty="0"/>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CF0F5E0-E086-43E3-92BB-C2A4FCB2000D}"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068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9978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D224E881-C7B4-4B8E-B2B8-4306B95F757A}" type="datetime1">
              <a:rPr lang="it-IT"/>
              <a:pPr>
                <a:defRPr/>
              </a:pPr>
              <a:t>10/12/2011</a:t>
            </a:fld>
            <a:endParaRPr lang="it-IT" dirty="0"/>
          </a:p>
        </p:txBody>
      </p:sp>
      <p:sp>
        <p:nvSpPr>
          <p:cNvPr id="7" name="Footer Placeholder 4"/>
          <p:cNvSpPr>
            <a:spLocks noGrp="1"/>
          </p:cNvSpPr>
          <p:nvPr>
            <p:ph type="ftr" sz="quarter" idx="15"/>
          </p:nvPr>
        </p:nvSpPr>
        <p:spPr/>
        <p:txBody>
          <a:bodyPr/>
          <a:lstStyle>
            <a:lvl1pPr>
              <a:defRPr/>
            </a:lvl1pPr>
          </a:lstStyle>
          <a:p>
            <a:pPr>
              <a:defRPr/>
            </a:pPr>
            <a:endParaRPr lang="it-IT"/>
          </a:p>
        </p:txBody>
      </p:sp>
      <p:sp>
        <p:nvSpPr>
          <p:cNvPr id="9" name="Slide Number Placeholder 5"/>
          <p:cNvSpPr>
            <a:spLocks noGrp="1"/>
          </p:cNvSpPr>
          <p:nvPr>
            <p:ph type="sldNum" sz="quarter" idx="16"/>
          </p:nvPr>
        </p:nvSpPr>
        <p:spPr/>
        <p:txBody>
          <a:bodyPr/>
          <a:lstStyle>
            <a:lvl1pPr>
              <a:defRPr/>
            </a:lvl1pPr>
          </a:lstStyle>
          <a:p>
            <a:pPr>
              <a:defRPr/>
            </a:pPr>
            <a:fld id="{94520DCF-7D90-4206-9AA3-0AF0918D2413}"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82758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2758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1540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540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10"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BAB1F237-3C04-4A5F-99F4-62CB45CFDE16}" type="datetime1">
              <a:rPr lang="it-IT"/>
              <a:pPr>
                <a:defRPr/>
              </a:pPr>
              <a:t>10/12/2011</a:t>
            </a:fld>
            <a:endParaRPr lang="it-IT" dirty="0"/>
          </a:p>
        </p:txBody>
      </p:sp>
      <p:sp>
        <p:nvSpPr>
          <p:cNvPr id="9" name="Footer Placeholder 4"/>
          <p:cNvSpPr>
            <a:spLocks noGrp="1"/>
          </p:cNvSpPr>
          <p:nvPr>
            <p:ph type="ftr" sz="quarter" idx="15"/>
          </p:nvPr>
        </p:nvSpPr>
        <p:spPr/>
        <p:txBody>
          <a:bodyPr/>
          <a:lstStyle>
            <a:lvl1pPr>
              <a:defRPr/>
            </a:lvl1pPr>
          </a:lstStyle>
          <a:p>
            <a:pPr>
              <a:defRPr/>
            </a:pPr>
            <a:endParaRPr lang="it-IT"/>
          </a:p>
        </p:txBody>
      </p:sp>
      <p:sp>
        <p:nvSpPr>
          <p:cNvPr id="11" name="Slide Number Placeholder 5"/>
          <p:cNvSpPr>
            <a:spLocks noGrp="1"/>
          </p:cNvSpPr>
          <p:nvPr>
            <p:ph type="sldNum" sz="quarter" idx="16"/>
          </p:nvPr>
        </p:nvSpPr>
        <p:spPr/>
        <p:txBody>
          <a:bodyPr/>
          <a:lstStyle>
            <a:lvl1pPr>
              <a:defRPr/>
            </a:lvl1pPr>
          </a:lstStyle>
          <a:p>
            <a:pPr>
              <a:defRPr/>
            </a:pPr>
            <a:fld id="{CA6FB68F-CD31-4F04-8C92-96191C721009}"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6"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CAF9B911-8B2B-49E9-AB35-12C3881761ED}" type="datetime1">
              <a:rPr lang="it-IT"/>
              <a:pPr>
                <a:defRPr/>
              </a:pPr>
              <a:t>10/12/2011</a:t>
            </a:fld>
            <a:endParaRPr lang="it-IT" dirty="0"/>
          </a:p>
        </p:txBody>
      </p:sp>
      <p:sp>
        <p:nvSpPr>
          <p:cNvPr id="5"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pPr>
              <a:defRPr/>
            </a:pPr>
            <a:fld id="{9964B088-E81B-44BC-8D46-F69FF0098C2C}"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3" name="Date Placeholder 3"/>
          <p:cNvSpPr>
            <a:spLocks noGrp="1"/>
          </p:cNvSpPr>
          <p:nvPr>
            <p:ph type="dt" sz="half" idx="14"/>
          </p:nvPr>
        </p:nvSpPr>
        <p:spPr/>
        <p:txBody>
          <a:bodyPr/>
          <a:lstStyle>
            <a:lvl1pPr>
              <a:defRPr/>
            </a:lvl1pPr>
          </a:lstStyle>
          <a:p>
            <a:pPr>
              <a:defRPr/>
            </a:pPr>
            <a:fld id="{B23EB7F9-E536-40DD-AA68-DD20BF9E5AFC}" type="datetime1">
              <a:rPr lang="it-IT"/>
              <a:pPr>
                <a:defRPr/>
              </a:pPr>
              <a:t>10/12/2011</a:t>
            </a:fld>
            <a:endParaRPr lang="it-IT" dirty="0"/>
          </a:p>
        </p:txBody>
      </p:sp>
      <p:sp>
        <p:nvSpPr>
          <p:cNvPr id="4" name="Footer Placeholder 4"/>
          <p:cNvSpPr>
            <a:spLocks noGrp="1"/>
          </p:cNvSpPr>
          <p:nvPr>
            <p:ph type="ftr" sz="quarter" idx="15"/>
          </p:nvPr>
        </p:nvSpPr>
        <p:spPr/>
        <p:txBody>
          <a:bodyPr/>
          <a:lstStyle>
            <a:lvl1pPr>
              <a:defRPr/>
            </a:lvl1pPr>
          </a:lstStyle>
          <a:p>
            <a:pPr>
              <a:defRPr/>
            </a:pPr>
            <a:endParaRPr lang="it-IT"/>
          </a:p>
        </p:txBody>
      </p:sp>
      <p:sp>
        <p:nvSpPr>
          <p:cNvPr id="6" name="Slide Number Placeholder 5"/>
          <p:cNvSpPr>
            <a:spLocks noGrp="1"/>
          </p:cNvSpPr>
          <p:nvPr>
            <p:ph type="sldNum" sz="quarter" idx="16"/>
          </p:nvPr>
        </p:nvSpPr>
        <p:spPr/>
        <p:txBody>
          <a:bodyPr/>
          <a:lstStyle>
            <a:lvl1pPr>
              <a:defRPr/>
            </a:lvl1pPr>
          </a:lstStyle>
          <a:p>
            <a:pPr>
              <a:defRPr/>
            </a:pPr>
            <a:fld id="{569DB690-6180-4342-80CA-E38C0757F29F}"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3008313" cy="1162050"/>
          </a:xfrm>
        </p:spPr>
        <p:txBody>
          <a:bodyPr anchor="b"/>
          <a:lstStyle>
            <a:lvl1pPr algn="l">
              <a:defRPr sz="2000" b="1"/>
            </a:lvl1pPr>
          </a:lstStyle>
          <a:p>
            <a:r>
              <a:rPr lang="en-US" dirty="0" smtClean="0"/>
              <a:t>Click to edit Master title style</a:t>
            </a:r>
            <a:endParaRPr lang="it-IT" dirty="0"/>
          </a:p>
        </p:txBody>
      </p:sp>
      <p:sp>
        <p:nvSpPr>
          <p:cNvPr id="3" name="Content Placeholder 2"/>
          <p:cNvSpPr>
            <a:spLocks noGrp="1"/>
          </p:cNvSpPr>
          <p:nvPr>
            <p:ph idx="1"/>
          </p:nvPr>
        </p:nvSpPr>
        <p:spPr>
          <a:xfrm>
            <a:off x="3945434"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2758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E0C62DBF-A48A-4766-BA62-81F6FE6AC6F6}" type="datetime1">
              <a:rPr lang="it-IT"/>
              <a:pPr>
                <a:defRPr/>
              </a:pPr>
              <a:t>10/12/2011</a:t>
            </a:fld>
            <a:endParaRPr lang="it-IT" dirty="0"/>
          </a:p>
        </p:txBody>
      </p:sp>
      <p:sp>
        <p:nvSpPr>
          <p:cNvPr id="7" name="Footer Placeholder 4"/>
          <p:cNvSpPr>
            <a:spLocks noGrp="1"/>
          </p:cNvSpPr>
          <p:nvPr>
            <p:ph type="ftr" sz="quarter" idx="15"/>
          </p:nvPr>
        </p:nvSpPr>
        <p:spPr/>
        <p:txBody>
          <a:bodyPr/>
          <a:lstStyle>
            <a:lvl1pPr>
              <a:defRPr/>
            </a:lvl1pPr>
          </a:lstStyle>
          <a:p>
            <a:pPr>
              <a:defRPr/>
            </a:pPr>
            <a:endParaRPr lang="it-IT"/>
          </a:p>
        </p:txBody>
      </p:sp>
      <p:sp>
        <p:nvSpPr>
          <p:cNvPr id="9" name="Slide Number Placeholder 5"/>
          <p:cNvSpPr>
            <a:spLocks noGrp="1"/>
          </p:cNvSpPr>
          <p:nvPr>
            <p:ph type="sldNum" sz="quarter" idx="16"/>
          </p:nvPr>
        </p:nvSpPr>
        <p:spPr/>
        <p:txBody>
          <a:bodyPr/>
          <a:lstStyle>
            <a:lvl1pPr>
              <a:defRPr/>
            </a:lvl1pPr>
          </a:lstStyle>
          <a:p>
            <a:pPr>
              <a:defRPr/>
            </a:pPr>
            <a:fld id="{11BD0020-5E00-460B-88DA-D0A59B36F36A}"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1"/>
          <p:cNvSpPr>
            <a:spLocks noGrp="1"/>
          </p:cNvSpPr>
          <p:nvPr>
            <p:ph type="body" sz="quarter" idx="13"/>
          </p:nvPr>
        </p:nvSpPr>
        <p:spPr>
          <a:xfrm>
            <a:off x="899592" y="6453336"/>
            <a:ext cx="2160240" cy="288503"/>
          </a:xfrm>
        </p:spPr>
        <p:txBody>
          <a:bodyPr>
            <a:normAutofit/>
          </a:bodyPr>
          <a:lstStyle>
            <a:lvl1pPr marL="0" indent="0">
              <a:buNone/>
              <a:defRPr sz="1200">
                <a:solidFill>
                  <a:srgbClr val="5E574E"/>
                </a:solidFill>
              </a:defRPr>
            </a:lvl1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36959D7A-3B2B-40B9-B568-4AADEF400995}" type="datetime1">
              <a:rPr lang="it-IT"/>
              <a:pPr>
                <a:defRPr/>
              </a:pPr>
              <a:t>10/12/2011</a:t>
            </a:fld>
            <a:endParaRPr lang="it-IT" dirty="0"/>
          </a:p>
        </p:txBody>
      </p:sp>
      <p:sp>
        <p:nvSpPr>
          <p:cNvPr id="7" name="Footer Placeholder 4"/>
          <p:cNvSpPr>
            <a:spLocks noGrp="1"/>
          </p:cNvSpPr>
          <p:nvPr>
            <p:ph type="ftr" sz="quarter" idx="15"/>
          </p:nvPr>
        </p:nvSpPr>
        <p:spPr/>
        <p:txBody>
          <a:bodyPr/>
          <a:lstStyle>
            <a:lvl1pPr>
              <a:defRPr/>
            </a:lvl1pPr>
          </a:lstStyle>
          <a:p>
            <a:pPr>
              <a:defRPr/>
            </a:pPr>
            <a:endParaRPr lang="it-IT"/>
          </a:p>
        </p:txBody>
      </p:sp>
      <p:sp>
        <p:nvSpPr>
          <p:cNvPr id="9" name="Slide Number Placeholder 5"/>
          <p:cNvSpPr>
            <a:spLocks noGrp="1"/>
          </p:cNvSpPr>
          <p:nvPr>
            <p:ph type="sldNum" sz="quarter" idx="16"/>
          </p:nvPr>
        </p:nvSpPr>
        <p:spPr/>
        <p:txBody>
          <a:bodyPr/>
          <a:lstStyle>
            <a:lvl1pPr>
              <a:defRPr/>
            </a:lvl1pPr>
          </a:lstStyle>
          <a:p>
            <a:pPr>
              <a:defRPr/>
            </a:pPr>
            <a:fld id="{F0F82A72-75D5-4607-96CB-73BA5606C7B0}"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404813"/>
            <a:ext cx="69850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 </a:t>
            </a:r>
            <a:endParaRPr lang="it-IT" smtClean="0"/>
          </a:p>
        </p:txBody>
      </p:sp>
      <p:sp>
        <p:nvSpPr>
          <p:cNvPr id="1027" name="Text Placeholder 2"/>
          <p:cNvSpPr>
            <a:spLocks noGrp="1"/>
          </p:cNvSpPr>
          <p:nvPr>
            <p:ph type="body" idx="1"/>
          </p:nvPr>
        </p:nvSpPr>
        <p:spPr bwMode="auto">
          <a:xfrm>
            <a:off x="900113" y="1484313"/>
            <a:ext cx="7920037"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925513" y="6446838"/>
            <a:ext cx="2133600" cy="2873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1EB7E3D-0BB8-4B72-928F-1E4195345117}" type="datetime1">
              <a:rPr lang="it-IT"/>
              <a:pPr>
                <a:defRPr/>
              </a:pPr>
              <a:t>10/12/2011</a:t>
            </a:fld>
            <a:endParaRPr lang="it-IT" dirty="0"/>
          </a:p>
        </p:txBody>
      </p:sp>
      <p:sp>
        <p:nvSpPr>
          <p:cNvPr id="5" name="Footer Placeholder 4"/>
          <p:cNvSpPr>
            <a:spLocks noGrp="1"/>
          </p:cNvSpPr>
          <p:nvPr>
            <p:ph type="ftr" sz="quarter" idx="3"/>
          </p:nvPr>
        </p:nvSpPr>
        <p:spPr>
          <a:xfrm>
            <a:off x="3924300" y="6446838"/>
            <a:ext cx="2895600" cy="293687"/>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Tahoma" pitchFamily="34" charset="0"/>
                <a:ea typeface="Tahoma" pitchFamily="34" charset="0"/>
                <a:cs typeface="Tahoma" pitchFamily="34" charset="0"/>
              </a:defRPr>
            </a:lvl1pPr>
          </a:lstStyle>
          <a:p>
            <a:pPr>
              <a:defRPr/>
            </a:pPr>
            <a:endParaRPr lang="it-IT"/>
          </a:p>
        </p:txBody>
      </p:sp>
      <p:sp>
        <p:nvSpPr>
          <p:cNvPr id="6" name="Slide Number Placeholder 5"/>
          <p:cNvSpPr>
            <a:spLocks noGrp="1"/>
          </p:cNvSpPr>
          <p:nvPr>
            <p:ph type="sldNum" sz="quarter" idx="4"/>
          </p:nvPr>
        </p:nvSpPr>
        <p:spPr>
          <a:xfrm>
            <a:off x="8521700" y="6446838"/>
            <a:ext cx="514350" cy="280987"/>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Tahoma" pitchFamily="34" charset="0"/>
                <a:ea typeface="Tahoma" pitchFamily="34" charset="0"/>
                <a:cs typeface="Tahoma" pitchFamily="34" charset="0"/>
              </a:defRPr>
            </a:lvl1pPr>
          </a:lstStyle>
          <a:p>
            <a:pPr>
              <a:defRPr/>
            </a:pPr>
            <a:fld id="{1D58CE00-F0CA-4523-95A6-57B50DC27724}" type="slidenum">
              <a:rPr lang="it-IT"/>
              <a:pPr>
                <a:defRPr/>
              </a:pPr>
              <a:t>‹N›</a:t>
            </a:fld>
            <a:endParaRPr lang="it-IT" dirty="0"/>
          </a:p>
        </p:txBody>
      </p:sp>
      <p:sp>
        <p:nvSpPr>
          <p:cNvPr id="7" name="Rectangle 51"/>
          <p:cNvSpPr>
            <a:spLocks noChangeArrowheads="1"/>
          </p:cNvSpPr>
          <p:nvPr userDrawn="1"/>
        </p:nvSpPr>
        <p:spPr bwMode="gray">
          <a:xfrm>
            <a:off x="1042988" y="1338263"/>
            <a:ext cx="8108950" cy="74612"/>
          </a:xfrm>
          <a:prstGeom prst="rect">
            <a:avLst/>
          </a:prstGeom>
          <a:gradFill rotWithShape="0">
            <a:gsLst>
              <a:gs pos="0">
                <a:srgbClr val="292929">
                  <a:alpha val="77000"/>
                </a:srgbClr>
              </a:gs>
              <a:gs pos="100000">
                <a:srgbClr val="CC6600"/>
              </a:gs>
            </a:gsLst>
            <a:lin ang="0" scaled="1"/>
          </a:gradFill>
          <a:ln w="9525">
            <a:noFill/>
            <a:miter lim="800000"/>
            <a:headEnd/>
            <a:tailEnd/>
          </a:ln>
          <a:effectLst/>
        </p:spPr>
        <p:txBody>
          <a:bodyPr wrap="none" anchor="ctr"/>
          <a:lstStyle/>
          <a:p>
            <a:pPr fontAlgn="auto">
              <a:spcAft>
                <a:spcPts val="0"/>
              </a:spcAft>
              <a:defRPr/>
            </a:pPr>
            <a:endParaRPr kumimoji="1" lang="en-GB" sz="2400" dirty="0">
              <a:latin typeface="Tahoma" charset="0"/>
              <a:cs typeface="+mn-cs"/>
            </a:endParaRPr>
          </a:p>
        </p:txBody>
      </p:sp>
      <p:pic>
        <p:nvPicPr>
          <p:cNvPr id="1032" name="Picture 54" descr="euFlag"/>
          <p:cNvPicPr>
            <a:picLocks noChangeAspect="1" noChangeArrowheads="1"/>
          </p:cNvPicPr>
          <p:nvPr userDrawn="1"/>
        </p:nvPicPr>
        <p:blipFill>
          <a:blip r:embed="rId13" cstate="print"/>
          <a:srcRect/>
          <a:stretch>
            <a:fillRect/>
          </a:stretch>
        </p:blipFill>
        <p:spPr bwMode="auto">
          <a:xfrm>
            <a:off x="4011613" y="6453188"/>
            <a:ext cx="431800" cy="287337"/>
          </a:xfrm>
          <a:prstGeom prst="rect">
            <a:avLst/>
          </a:prstGeom>
          <a:noFill/>
          <a:ln w="9525">
            <a:noFill/>
            <a:miter lim="800000"/>
            <a:headEnd/>
            <a:tailEnd/>
          </a:ln>
        </p:spPr>
      </p:pic>
      <p:sp>
        <p:nvSpPr>
          <p:cNvPr id="15" name="Rectangle 47"/>
          <p:cNvSpPr>
            <a:spLocks noChangeArrowheads="1"/>
          </p:cNvSpPr>
          <p:nvPr userDrawn="1"/>
        </p:nvSpPr>
        <p:spPr bwMode="auto">
          <a:xfrm>
            <a:off x="781050" y="34925"/>
            <a:ext cx="2030413" cy="338138"/>
          </a:xfrm>
          <a:prstGeom prst="rect">
            <a:avLst/>
          </a:prstGeom>
          <a:noFill/>
          <a:ln w="9525">
            <a:noFill/>
            <a:miter lim="800000"/>
            <a:headEnd/>
            <a:tailEnd/>
          </a:ln>
          <a:effectLst/>
        </p:spPr>
        <p:txBody>
          <a:bodyPr wrap="none" anchor="b">
            <a:spAutoFit/>
          </a:bodyPr>
          <a:lstStyle/>
          <a:p>
            <a:pPr fontAlgn="auto">
              <a:spcBef>
                <a:spcPts val="0"/>
              </a:spcBef>
              <a:spcAft>
                <a:spcPts val="0"/>
              </a:spcAft>
              <a:defRPr/>
            </a:pPr>
            <a:r>
              <a:rPr lang="it-IT" sz="1600" b="1" dirty="0">
                <a:latin typeface="Tahoma" pitchFamily="34" charset="0"/>
                <a:ea typeface="Tahoma" pitchFamily="34" charset="0"/>
                <a:cs typeface="Tahoma" pitchFamily="34" charset="0"/>
              </a:rPr>
              <a:t>Groupe de Bruges</a:t>
            </a:r>
            <a:endParaRPr lang="en-GB" sz="1600" b="1" dirty="0">
              <a:latin typeface="Tahoma" pitchFamily="34" charset="0"/>
              <a:ea typeface="Tahoma" pitchFamily="34" charset="0"/>
              <a:cs typeface="Tahoma" pitchFamily="34" charset="0"/>
            </a:endParaRPr>
          </a:p>
        </p:txBody>
      </p:sp>
      <p:pic>
        <p:nvPicPr>
          <p:cNvPr id="1034" name="Picture 48" descr="C:\Franco Sotte\Franco Lavoro\Sotte Varie\Immagini\Logos\Spera2.jpg"/>
          <p:cNvPicPr>
            <a:picLocks noChangeAspect="1" noChangeArrowheads="1"/>
          </p:cNvPicPr>
          <p:nvPr userDrawn="1"/>
        </p:nvPicPr>
        <p:blipFill>
          <a:blip r:embed="rId14" cstate="print"/>
          <a:srcRect/>
          <a:stretch>
            <a:fillRect/>
          </a:stretch>
        </p:blipFill>
        <p:spPr bwMode="auto">
          <a:xfrm>
            <a:off x="7812088" y="44450"/>
            <a:ext cx="1317625" cy="576263"/>
          </a:xfrm>
          <a:prstGeom prst="rect">
            <a:avLst/>
          </a:prstGeom>
          <a:noFill/>
          <a:ln w="9525">
            <a:noFill/>
            <a:miter lim="800000"/>
            <a:headEnd/>
            <a:tailEnd/>
          </a:ln>
        </p:spPr>
      </p:pic>
      <p:sp>
        <p:nvSpPr>
          <p:cNvPr id="17" name="Rectangle 4"/>
          <p:cNvSpPr txBox="1">
            <a:spLocks noChangeArrowheads="1"/>
          </p:cNvSpPr>
          <p:nvPr userDrawn="1"/>
        </p:nvSpPr>
        <p:spPr bwMode="auto">
          <a:xfrm>
            <a:off x="4427538" y="6446838"/>
            <a:ext cx="3097212" cy="285750"/>
          </a:xfrm>
          <a:prstGeom prst="rect">
            <a:avLst/>
          </a:prstGeom>
          <a:noFill/>
          <a:ln w="9525">
            <a:noFill/>
            <a:miter lim="800000"/>
            <a:headEnd/>
            <a:tailEnd/>
          </a:ln>
        </p:spPr>
        <p:txBody>
          <a:bodyPr anchor="b"/>
          <a:lstStyle>
            <a:defPPr>
              <a:defRPr lang="it-IT"/>
            </a:defPPr>
            <a:lvl1pPr marL="0" algn="l" defTabSz="914400" rtl="0" eaLnBrk="1" latinLnBrk="0" hangingPunct="1">
              <a:defRPr sz="1000" b="0" kern="1200" dirty="0" smtClean="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a:solidFill>
                  <a:srgbClr val="5E574E"/>
                </a:solidFill>
                <a:latin typeface="Tahoma" pitchFamily="34" charset="0"/>
                <a:ea typeface="Tahoma" pitchFamily="34" charset="0"/>
                <a:cs typeface="Tahoma" pitchFamily="34" charset="0"/>
              </a:rPr>
              <a:t>European Commission</a:t>
            </a:r>
          </a:p>
        </p:txBody>
      </p:sp>
      <p:sp>
        <p:nvSpPr>
          <p:cNvPr id="19" name="Rectangle 8"/>
          <p:cNvSpPr>
            <a:spLocks noChangeArrowheads="1"/>
          </p:cNvSpPr>
          <p:nvPr userDrawn="1"/>
        </p:nvSpPr>
        <p:spPr bwMode="auto">
          <a:xfrm rot="16200000">
            <a:off x="-2600325" y="2600325"/>
            <a:ext cx="6000750" cy="800100"/>
          </a:xfrm>
          <a:prstGeom prst="rect">
            <a:avLst/>
          </a:prstGeom>
          <a:solidFill>
            <a:srgbClr val="92D050"/>
          </a:solidFill>
          <a:ln w="9525">
            <a:noFill/>
            <a:miter lim="800000"/>
            <a:headEnd/>
            <a:tailEnd/>
          </a:ln>
          <a:effectLst/>
        </p:spPr>
        <p:txBody>
          <a:bodyPr wrap="none" lIns="54000" tIns="0" anchor="ctr"/>
          <a:lstStyle/>
          <a:p>
            <a:pPr fontAlgn="auto">
              <a:spcAft>
                <a:spcPts val="0"/>
              </a:spcAft>
              <a:defRPr/>
            </a:pPr>
            <a:r>
              <a:rPr lang="it-IT" sz="2800" dirty="0" err="1">
                <a:latin typeface="+mn-lt"/>
                <a:cs typeface="+mn-cs"/>
              </a:rPr>
              <a:t>agri</a:t>
            </a:r>
            <a:r>
              <a:rPr lang="it-IT" sz="2800" dirty="0" err="1">
                <a:solidFill>
                  <a:srgbClr val="824100"/>
                </a:solidFill>
                <a:latin typeface="+mn-lt"/>
                <a:cs typeface="+mn-cs"/>
              </a:rPr>
              <a:t>regioni</a:t>
            </a:r>
            <a:r>
              <a:rPr lang="it-IT" sz="2800" dirty="0" err="1">
                <a:latin typeface="+mn-lt"/>
                <a:cs typeface="+mn-cs"/>
              </a:rPr>
              <a:t>europa</a:t>
            </a:r>
            <a:endParaRPr lang="it-IT" sz="2800" dirty="0">
              <a:latin typeface="+mn-lt"/>
              <a:cs typeface="+mn-cs"/>
            </a:endParaRPr>
          </a:p>
        </p:txBody>
      </p:sp>
      <p:pic>
        <p:nvPicPr>
          <p:cNvPr id="1037" name="Picture 57" descr="C:\Franco Sotte\Franco Lavoro\Sotte Varie\Immagini\Logos\Groupe de bruges.jpg"/>
          <p:cNvPicPr>
            <a:picLocks noChangeAspect="1" noChangeArrowheads="1"/>
          </p:cNvPicPr>
          <p:nvPr userDrawn="1"/>
        </p:nvPicPr>
        <p:blipFill>
          <a:blip r:embed="rId15" cstate="print"/>
          <a:srcRect/>
          <a:stretch>
            <a:fillRect/>
          </a:stretch>
        </p:blipFill>
        <p:spPr bwMode="auto">
          <a:xfrm>
            <a:off x="42863" y="44450"/>
            <a:ext cx="720725" cy="652463"/>
          </a:xfrm>
          <a:prstGeom prst="rect">
            <a:avLst/>
          </a:prstGeom>
          <a:noFill/>
          <a:ln w="9525">
            <a:noFill/>
            <a:miter lim="800000"/>
            <a:headEnd/>
            <a:tailEnd/>
          </a:ln>
        </p:spPr>
      </p:pic>
      <p:sp>
        <p:nvSpPr>
          <p:cNvPr id="21" name="Rectangle 8"/>
          <p:cNvSpPr>
            <a:spLocks noChangeArrowheads="1"/>
          </p:cNvSpPr>
          <p:nvPr userDrawn="1"/>
        </p:nvSpPr>
        <p:spPr bwMode="auto">
          <a:xfrm rot="16200000">
            <a:off x="-64294" y="5993607"/>
            <a:ext cx="928687" cy="800100"/>
          </a:xfrm>
          <a:prstGeom prst="rect">
            <a:avLst/>
          </a:prstGeom>
          <a:solidFill>
            <a:srgbClr val="92D050"/>
          </a:solidFill>
          <a:ln w="9525">
            <a:noFill/>
            <a:miter lim="800000"/>
            <a:headEnd/>
            <a:tailEnd/>
          </a:ln>
          <a:effectLst/>
        </p:spPr>
        <p:txBody>
          <a:bodyPr wrap="none" anchor="ctr"/>
          <a:lstStyle/>
          <a:p>
            <a:pPr fontAlgn="auto">
              <a:spcAft>
                <a:spcPts val="0"/>
              </a:spcAft>
              <a:defRPr/>
            </a:pPr>
            <a:endParaRPr lang="it-IT" sz="2800" dirty="0">
              <a:latin typeface="+mn-lt"/>
              <a:cs typeface="+mn-cs"/>
            </a:endParaRPr>
          </a:p>
        </p:txBody>
      </p:sp>
      <p:pic>
        <p:nvPicPr>
          <p:cNvPr id="1039" name="Picture 10" descr="logoAAB"/>
          <p:cNvPicPr>
            <a:picLocks noChangeAspect="1" noChangeArrowheads="1"/>
          </p:cNvPicPr>
          <p:nvPr userDrawn="1"/>
        </p:nvPicPr>
        <p:blipFill>
          <a:blip r:embed="rId16" cstate="print"/>
          <a:srcRect/>
          <a:stretch>
            <a:fillRect/>
          </a:stretch>
        </p:blipFill>
        <p:spPr bwMode="auto">
          <a:xfrm>
            <a:off x="71438" y="6102350"/>
            <a:ext cx="695325" cy="684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rgbClr val="3333CC"/>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2800" b="1">
          <a:solidFill>
            <a:srgbClr val="3333CC"/>
          </a:solidFill>
          <a:latin typeface="Tahoma" pitchFamily="34" charset="0"/>
          <a:cs typeface="Tahoma" pitchFamily="34" charset="0"/>
        </a:defRPr>
      </a:lvl2pPr>
      <a:lvl3pPr algn="l" rtl="0" eaLnBrk="0" fontAlgn="base" hangingPunct="0">
        <a:spcBef>
          <a:spcPct val="0"/>
        </a:spcBef>
        <a:spcAft>
          <a:spcPct val="0"/>
        </a:spcAft>
        <a:defRPr sz="2800" b="1">
          <a:solidFill>
            <a:srgbClr val="3333CC"/>
          </a:solidFill>
          <a:latin typeface="Tahoma" pitchFamily="34" charset="0"/>
          <a:cs typeface="Tahoma" pitchFamily="34" charset="0"/>
        </a:defRPr>
      </a:lvl3pPr>
      <a:lvl4pPr algn="l" rtl="0" eaLnBrk="0" fontAlgn="base" hangingPunct="0">
        <a:spcBef>
          <a:spcPct val="0"/>
        </a:spcBef>
        <a:spcAft>
          <a:spcPct val="0"/>
        </a:spcAft>
        <a:defRPr sz="2800" b="1">
          <a:solidFill>
            <a:srgbClr val="3333CC"/>
          </a:solidFill>
          <a:latin typeface="Tahoma" pitchFamily="34" charset="0"/>
          <a:cs typeface="Tahoma" pitchFamily="34" charset="0"/>
        </a:defRPr>
      </a:lvl4pPr>
      <a:lvl5pPr algn="l" rtl="0" eaLnBrk="0" fontAlgn="base" hangingPunct="0">
        <a:spcBef>
          <a:spcPct val="0"/>
        </a:spcBef>
        <a:spcAft>
          <a:spcPct val="0"/>
        </a:spcAft>
        <a:defRPr sz="2800" b="1">
          <a:solidFill>
            <a:srgbClr val="3333CC"/>
          </a:solidFill>
          <a:latin typeface="Tahoma" pitchFamily="34" charset="0"/>
          <a:cs typeface="Tahoma" pitchFamily="34" charset="0"/>
        </a:defRPr>
      </a:lvl5pPr>
      <a:lvl6pPr marL="457200" algn="l" rtl="0" fontAlgn="base">
        <a:spcBef>
          <a:spcPct val="0"/>
        </a:spcBef>
        <a:spcAft>
          <a:spcPct val="0"/>
        </a:spcAft>
        <a:defRPr sz="2800" b="1">
          <a:solidFill>
            <a:srgbClr val="3333CC"/>
          </a:solidFill>
          <a:latin typeface="Tahoma" pitchFamily="34" charset="0"/>
          <a:cs typeface="Tahoma" pitchFamily="34" charset="0"/>
        </a:defRPr>
      </a:lvl6pPr>
      <a:lvl7pPr marL="914400" algn="l" rtl="0" fontAlgn="base">
        <a:spcBef>
          <a:spcPct val="0"/>
        </a:spcBef>
        <a:spcAft>
          <a:spcPct val="0"/>
        </a:spcAft>
        <a:defRPr sz="2800" b="1">
          <a:solidFill>
            <a:srgbClr val="3333CC"/>
          </a:solidFill>
          <a:latin typeface="Tahoma" pitchFamily="34" charset="0"/>
          <a:cs typeface="Tahoma" pitchFamily="34" charset="0"/>
        </a:defRPr>
      </a:lvl7pPr>
      <a:lvl8pPr marL="1371600" algn="l" rtl="0" fontAlgn="base">
        <a:spcBef>
          <a:spcPct val="0"/>
        </a:spcBef>
        <a:spcAft>
          <a:spcPct val="0"/>
        </a:spcAft>
        <a:defRPr sz="2800" b="1">
          <a:solidFill>
            <a:srgbClr val="3333CC"/>
          </a:solidFill>
          <a:latin typeface="Tahoma" pitchFamily="34" charset="0"/>
          <a:cs typeface="Tahoma" pitchFamily="34" charset="0"/>
        </a:defRPr>
      </a:lvl8pPr>
      <a:lvl9pPr marL="1828800" algn="l" rtl="0" fontAlgn="base">
        <a:spcBef>
          <a:spcPct val="0"/>
        </a:spcBef>
        <a:spcAft>
          <a:spcPct val="0"/>
        </a:spcAft>
        <a:defRPr sz="2800" b="1">
          <a:solidFill>
            <a:srgbClr val="3333CC"/>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FFCC00"/>
        </a:buClr>
        <a:buFont typeface="Wingdings" pitchFamily="2" charset="2"/>
        <a:buChar char="v"/>
        <a:defRPr sz="2000" kern="1200">
          <a:solidFill>
            <a:srgbClr val="006600"/>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rgbClr val="FFCC00"/>
        </a:buClr>
        <a:buFont typeface="Wingdings" pitchFamily="2" charset="2"/>
        <a:buChar char="Ø"/>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rgbClr val="FFCC00"/>
        </a:buClr>
        <a:buFont typeface="Wingdings" pitchFamily="2" charset="2"/>
        <a:buChar char="§"/>
        <a:defRPr i="1" kern="1200">
          <a:solidFill>
            <a:srgbClr val="4C0026"/>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Font typeface="Arial" charset="0"/>
        <a:buChar char="•"/>
        <a:defRPr sz="1600" kern="1200">
          <a:solidFill>
            <a:srgbClr val="000058"/>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rgbClr val="FFCC00"/>
        </a:buClr>
        <a:buFont typeface="Arial" charset="0"/>
        <a:buChar char="‒"/>
        <a:defRPr sz="1600" i="1"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042988" y="1989138"/>
            <a:ext cx="7777162" cy="792162"/>
          </a:xfrm>
        </p:spPr>
        <p:txBody>
          <a:bodyPr rtlCol="0">
            <a:normAutofit/>
          </a:bodyPr>
          <a:lstStyle/>
          <a:p>
            <a:pPr eaLnBrk="1" fontAlgn="auto" hangingPunct="1">
              <a:spcAft>
                <a:spcPts val="0"/>
              </a:spcAft>
              <a:defRPr/>
            </a:pPr>
            <a:r>
              <a:rPr dirty="0"/>
              <a:t>The EU rural development policy  </a:t>
            </a:r>
            <a:endParaRPr lang="en-GB" dirty="0"/>
          </a:p>
        </p:txBody>
      </p:sp>
      <p:sp>
        <p:nvSpPr>
          <p:cNvPr id="11" name="Subtitle 10"/>
          <p:cNvSpPr>
            <a:spLocks noGrp="1"/>
          </p:cNvSpPr>
          <p:nvPr>
            <p:ph type="subTitle" idx="1"/>
          </p:nvPr>
        </p:nvSpPr>
        <p:spPr>
          <a:xfrm>
            <a:off x="1042988" y="2781300"/>
            <a:ext cx="7789862" cy="550863"/>
          </a:xfrm>
        </p:spPr>
        <p:txBody>
          <a:bodyPr rtlCol="0"/>
          <a:lstStyle/>
          <a:p>
            <a:pPr eaLnBrk="1" fontAlgn="auto" hangingPunct="1">
              <a:spcAft>
                <a:spcPts val="0"/>
              </a:spcAft>
              <a:defRPr/>
            </a:pPr>
            <a:r>
              <a:rPr lang="en-US"/>
              <a:t>First part: the history of the EU rural development policy</a:t>
            </a:r>
          </a:p>
        </p:txBody>
      </p:sp>
      <p:sp>
        <p:nvSpPr>
          <p:cNvPr id="3077" name="Text Placeholder 13"/>
          <p:cNvSpPr>
            <a:spLocks noGrp="1"/>
          </p:cNvSpPr>
          <p:nvPr>
            <p:ph type="body" sz="quarter" idx="15"/>
          </p:nvPr>
        </p:nvSpPr>
        <p:spPr>
          <a:xfrm>
            <a:off x="1042988" y="5229225"/>
            <a:ext cx="3889375" cy="1082675"/>
          </a:xfrm>
        </p:spPr>
        <p:txBody>
          <a:bodyPr>
            <a:normAutofit fontScale="92500"/>
          </a:bodyPr>
          <a:lstStyle/>
          <a:p>
            <a:pPr eaLnBrk="1" hangingPunct="1">
              <a:defRPr/>
            </a:pPr>
            <a:r>
              <a:rPr lang="en-US" b="1" dirty="0" smtClean="0">
                <a:latin typeface="Arial" charset="0"/>
                <a:cs typeface="Arial" charset="0"/>
              </a:rPr>
              <a:t>Franco Sotte</a:t>
            </a:r>
            <a:r>
              <a:rPr lang="en-US" dirty="0" smtClean="0">
                <a:latin typeface="Arial" charset="0"/>
                <a:cs typeface="Arial" charset="0"/>
              </a:rPr>
              <a:t> is full professor of Agricultural Economics and Policy in the Faculty of Economics, Marche Polytechnic University, Ancona. (Italy). He is vice-president of the Groupe de Bruges, and scientific coordinator of this e-Learning course on the CAP.</a:t>
            </a:r>
          </a:p>
          <a:p>
            <a:pPr eaLnBrk="1" hangingPunct="1">
              <a:defRPr/>
            </a:pPr>
            <a:endParaRPr lang="en-US" dirty="0" smtClean="0">
              <a:latin typeface="Arial" charset="0"/>
              <a:cs typeface="Arial" charset="0"/>
            </a:endParaRPr>
          </a:p>
          <a:p>
            <a:pPr eaLnBrk="1" hangingPunct="1">
              <a:defRPr/>
            </a:pPr>
            <a:r>
              <a:rPr lang="en-US" b="1" dirty="0" smtClean="0">
                <a:latin typeface="Arial" charset="0"/>
                <a:cs typeface="Arial" charset="0"/>
              </a:rPr>
              <a:t>www.sotte.it </a:t>
            </a:r>
          </a:p>
        </p:txBody>
      </p:sp>
      <p:pic>
        <p:nvPicPr>
          <p:cNvPr id="2" name="Picture 2"/>
          <p:cNvPicPr>
            <a:picLocks noGrp="1" noChangeAspect="1" noChangeArrowheads="1"/>
          </p:cNvPicPr>
          <p:nvPr>
            <p:ph type="pic" sz="quarter" idx="16"/>
          </p:nvPr>
        </p:nvPicPr>
        <p:blipFill>
          <a:blip r:embed="rId3" cstate="print"/>
          <a:srcRect t="2699" b="2699"/>
          <a:stretch>
            <a:fillRect/>
          </a:stretch>
        </p:blipFill>
        <p:spPr>
          <a:xfrm>
            <a:off x="5435600" y="3500438"/>
            <a:ext cx="3384550" cy="2808287"/>
          </a:xfrm>
        </p:spPr>
      </p:pic>
      <p:pic>
        <p:nvPicPr>
          <p:cNvPr id="3078" name="Picture 3"/>
          <p:cNvPicPr>
            <a:picLocks noGrp="1" noChangeAspect="1" noChangeArrowheads="1"/>
          </p:cNvPicPr>
          <p:nvPr>
            <p:ph type="pic" sz="quarter" idx="14"/>
          </p:nvPr>
        </p:nvPicPr>
        <p:blipFill>
          <a:blip r:embed="rId4" cstate="print"/>
          <a:srcRect t="2660" b="2660"/>
          <a:stretch>
            <a:fillRect/>
          </a:stretch>
        </p:blipFill>
        <p:spPr>
          <a:xfrm>
            <a:off x="1187450" y="3860800"/>
            <a:ext cx="1296988" cy="1189038"/>
          </a:xfrm>
        </p:spPr>
      </p:pic>
      <p:sp>
        <p:nvSpPr>
          <p:cNvPr id="13" name="Text Placeholder 11"/>
          <p:cNvSpPr>
            <a:spLocks noGrp="1"/>
          </p:cNvSpPr>
          <p:nvPr>
            <p:ph type="body" sz="quarter" idx="13"/>
          </p:nvPr>
        </p:nvSpPr>
        <p:spPr>
          <a:xfrm>
            <a:off x="1042988" y="1484313"/>
            <a:ext cx="5473700" cy="576262"/>
          </a:xfrm>
        </p:spPr>
        <p:txBody>
          <a:bodyPr>
            <a:normAutofit lnSpcReduction="10000"/>
          </a:bodyPr>
          <a:lstStyle/>
          <a:p>
            <a:pPr>
              <a:defRPr/>
            </a:pPr>
            <a:r>
              <a:rPr lang="en-GB"/>
              <a:t>Franco Sotte </a:t>
            </a:r>
          </a:p>
          <a:p>
            <a:pPr>
              <a:defRPr/>
            </a:pPr>
            <a:r>
              <a:rPr lang="en-GB" sz="1200"/>
              <a:t>(with the collaboration of Beatrice Camaioni)</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827584" y="404664"/>
            <a:ext cx="6985000" cy="792162"/>
          </a:xfrm>
        </p:spPr>
        <p:txBody>
          <a:bodyPr/>
          <a:lstStyle/>
          <a:p>
            <a:pPr eaLnBrk="1" hangingPunct="1"/>
            <a:r>
              <a:rPr lang="it-IT" dirty="0" smtClean="0"/>
              <a:t>The Community </a:t>
            </a:r>
            <a:r>
              <a:rPr lang="it-IT" dirty="0" err="1" smtClean="0"/>
              <a:t>Initiative</a:t>
            </a:r>
            <a:r>
              <a:rPr lang="it-IT" dirty="0" smtClean="0"/>
              <a:t> LEADER</a:t>
            </a:r>
          </a:p>
        </p:txBody>
      </p:sp>
      <p:sp>
        <p:nvSpPr>
          <p:cNvPr id="3" name="Segnaposto contenuto 2"/>
          <p:cNvSpPr>
            <a:spLocks noGrp="1"/>
          </p:cNvSpPr>
          <p:nvPr>
            <p:ph idx="1"/>
          </p:nvPr>
        </p:nvSpPr>
        <p:spPr/>
        <p:txBody>
          <a:bodyPr rtlCol="0">
            <a:normAutofit fontScale="85000" lnSpcReduction="20000"/>
          </a:bodyPr>
          <a:lstStyle/>
          <a:p>
            <a:pPr eaLnBrk="1" fontAlgn="auto" hangingPunct="1">
              <a:spcAft>
                <a:spcPts val="0"/>
              </a:spcAft>
              <a:defRPr/>
            </a:pPr>
            <a:r>
              <a:rPr lang="en-US" dirty="0"/>
              <a:t>The Community Initiatives are EU innovative programs</a:t>
            </a:r>
          </a:p>
          <a:p>
            <a:pPr eaLnBrk="1" fontAlgn="auto" hangingPunct="1">
              <a:spcAft>
                <a:spcPts val="0"/>
              </a:spcAft>
              <a:defRPr/>
            </a:pPr>
            <a:r>
              <a:rPr lang="en-US" dirty="0"/>
              <a:t>"LEADER" = Liaison Entre Actions de Développement Rural</a:t>
            </a:r>
          </a:p>
          <a:p>
            <a:pPr lvl="1" eaLnBrk="1" fontAlgn="auto" hangingPunct="1">
              <a:spcAft>
                <a:spcPts val="0"/>
              </a:spcAft>
              <a:defRPr/>
            </a:pPr>
            <a:r>
              <a:rPr lang="en-US" dirty="0"/>
              <a:t>Leader 1: 1991-93, Leader 2: 1994-99, Leader +: 2000-2006</a:t>
            </a:r>
          </a:p>
          <a:p>
            <a:pPr eaLnBrk="1" fontAlgn="auto" hangingPunct="1">
              <a:spcAft>
                <a:spcPts val="0"/>
              </a:spcAft>
              <a:defRPr/>
            </a:pPr>
            <a:r>
              <a:rPr lang="en-US" dirty="0"/>
              <a:t>LEADER peculiarities</a:t>
            </a:r>
          </a:p>
          <a:p>
            <a:pPr lvl="1" eaLnBrk="1" fontAlgn="auto" hangingPunct="1">
              <a:spcAft>
                <a:spcPts val="0"/>
              </a:spcAft>
              <a:defRPr/>
            </a:pPr>
            <a:r>
              <a:rPr lang="en-US" dirty="0"/>
              <a:t>A defined rural area</a:t>
            </a:r>
          </a:p>
          <a:p>
            <a:pPr lvl="1" eaLnBrk="1" fontAlgn="auto" hangingPunct="1">
              <a:spcAft>
                <a:spcPts val="0"/>
              </a:spcAft>
              <a:defRPr/>
            </a:pPr>
            <a:r>
              <a:rPr lang="en-US" dirty="0"/>
              <a:t>A Local Action Group (LAG) between subjects and institutions both public and private</a:t>
            </a:r>
          </a:p>
          <a:p>
            <a:pPr lvl="1" eaLnBrk="1" fontAlgn="auto" hangingPunct="1">
              <a:spcAft>
                <a:spcPts val="0"/>
              </a:spcAft>
              <a:defRPr/>
            </a:pPr>
            <a:r>
              <a:rPr lang="en-US" dirty="0"/>
              <a:t>A Local Development Programme (LDP)</a:t>
            </a:r>
          </a:p>
          <a:p>
            <a:pPr eaLnBrk="1" fontAlgn="auto" hangingPunct="1">
              <a:spcAft>
                <a:spcPts val="0"/>
              </a:spcAft>
              <a:defRPr/>
            </a:pPr>
            <a:r>
              <a:rPr lang="en-US" dirty="0"/>
              <a:t>The main features of a LDP</a:t>
            </a:r>
          </a:p>
          <a:p>
            <a:pPr lvl="1" eaLnBrk="1" fontAlgn="auto" hangingPunct="1">
              <a:spcAft>
                <a:spcPts val="0"/>
              </a:spcAft>
              <a:defRPr/>
            </a:pPr>
            <a:r>
              <a:rPr lang="en-US" dirty="0"/>
              <a:t>Demonstrative initiatives of Rural Development</a:t>
            </a:r>
          </a:p>
          <a:p>
            <a:pPr lvl="1" eaLnBrk="1" fontAlgn="auto" hangingPunct="1">
              <a:spcAft>
                <a:spcPts val="0"/>
              </a:spcAft>
              <a:defRPr/>
            </a:pPr>
            <a:r>
              <a:rPr lang="en-US" dirty="0" smtClean="0"/>
              <a:t>Public / Private partnerships</a:t>
            </a:r>
            <a:endParaRPr lang="en-US" dirty="0"/>
          </a:p>
          <a:p>
            <a:pPr lvl="1" eaLnBrk="1" fontAlgn="auto" hangingPunct="1">
              <a:spcAft>
                <a:spcPts val="0"/>
              </a:spcAft>
              <a:defRPr/>
            </a:pPr>
            <a:r>
              <a:rPr lang="en-US" dirty="0"/>
              <a:t>Innovative solutions</a:t>
            </a:r>
          </a:p>
          <a:p>
            <a:pPr lvl="1" eaLnBrk="1" fontAlgn="auto" hangingPunct="1">
              <a:spcAft>
                <a:spcPts val="0"/>
              </a:spcAft>
              <a:defRPr/>
            </a:pPr>
            <a:r>
              <a:rPr lang="en-US" dirty="0"/>
              <a:t>Synergies between economic sectors</a:t>
            </a:r>
          </a:p>
          <a:p>
            <a:pPr lvl="1" eaLnBrk="1" fontAlgn="auto" hangingPunct="1">
              <a:spcAft>
                <a:spcPts val="0"/>
              </a:spcAft>
              <a:defRPr/>
            </a:pPr>
            <a:r>
              <a:rPr lang="en-US" dirty="0"/>
              <a:t>Repeatable </a:t>
            </a:r>
            <a:r>
              <a:rPr lang="en-US" dirty="0" smtClean="0"/>
              <a:t>practices </a:t>
            </a:r>
            <a:r>
              <a:rPr lang="en-US" dirty="0"/>
              <a:t>(possibly shared with other LAGs)</a:t>
            </a:r>
          </a:p>
          <a:p>
            <a:pPr lvl="1" eaLnBrk="1" fontAlgn="auto" hangingPunct="1">
              <a:spcAft>
                <a:spcPts val="0"/>
              </a:spcAft>
              <a:defRPr/>
            </a:pPr>
            <a:r>
              <a:rPr lang="en-US" dirty="0"/>
              <a:t>Co-operation between rural areas in different </a:t>
            </a:r>
            <a:r>
              <a:rPr lang="en-US" dirty="0" smtClean="0"/>
              <a:t>countries</a:t>
            </a:r>
            <a:endParaRPr lang="en-US" dirty="0"/>
          </a:p>
          <a:p>
            <a:pPr eaLnBrk="1" fontAlgn="auto" hangingPunct="1">
              <a:spcAft>
                <a:spcPts val="0"/>
              </a:spcAft>
              <a:defRPr/>
            </a:pPr>
            <a:r>
              <a:rPr lang="en-US" dirty="0"/>
              <a:t>Results</a:t>
            </a:r>
          </a:p>
          <a:p>
            <a:pPr lvl="1" eaLnBrk="1" fontAlgn="auto" hangingPunct="1">
              <a:spcAft>
                <a:spcPts val="0"/>
              </a:spcAft>
              <a:defRPr/>
            </a:pPr>
            <a:r>
              <a:rPr lang="en-US" dirty="0"/>
              <a:t>893 LAG in Europe</a:t>
            </a:r>
          </a:p>
          <a:p>
            <a:pPr eaLnBrk="1" fontAlgn="auto" hangingPunct="1">
              <a:spcAft>
                <a:spcPts val="0"/>
              </a:spcAft>
              <a:defRPr/>
            </a:pPr>
            <a:r>
              <a:rPr lang="en-US" dirty="0"/>
              <a:t>A positive assessment</a:t>
            </a:r>
          </a:p>
          <a:p>
            <a:pPr eaLnBrk="1" fontAlgn="auto" hangingPunct="1">
              <a:spcAft>
                <a:spcPts val="0"/>
              </a:spcAft>
              <a:defRPr/>
            </a:pPr>
            <a:endParaRPr lang="it-IT" dirty="0"/>
          </a:p>
        </p:txBody>
      </p:sp>
      <p:sp>
        <p:nvSpPr>
          <p:cNvPr id="12292"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71C62022-6EEA-49A4-86DC-60915CC0DF05}" type="slidenum">
              <a:rPr lang="it-IT"/>
              <a:pPr>
                <a:defRPr/>
              </a:pPr>
              <a:t>10</a:t>
            </a:fld>
            <a:endParaRPr lang="it-IT"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en-US" dirty="0" smtClean="0"/>
              <a:t>The situation in the mid-90s</a:t>
            </a:r>
            <a:endParaRPr lang="it-IT" dirty="0" smtClean="0"/>
          </a:p>
        </p:txBody>
      </p:sp>
      <p:sp>
        <p:nvSpPr>
          <p:cNvPr id="13315" name="Segnaposto contenuto 2"/>
          <p:cNvSpPr>
            <a:spLocks noGrp="1"/>
          </p:cNvSpPr>
          <p:nvPr>
            <p:ph idx="1"/>
          </p:nvPr>
        </p:nvSpPr>
        <p:spPr/>
        <p:txBody>
          <a:bodyPr/>
          <a:lstStyle/>
          <a:p>
            <a:pPr eaLnBrk="1" hangingPunct="1"/>
            <a:r>
              <a:rPr lang="en-US" smtClean="0"/>
              <a:t>Still evident: a deep gap between the CAP and all other EU policies</a:t>
            </a:r>
          </a:p>
          <a:p>
            <a:pPr eaLnBrk="1" hangingPunct="1"/>
            <a:endParaRPr lang="en-US" smtClean="0"/>
          </a:p>
          <a:p>
            <a:pPr eaLnBrk="1" hangingPunct="1"/>
            <a:r>
              <a:rPr lang="en-US" smtClean="0"/>
              <a:t>The EU has opened a broad debate in the mid-nineties </a:t>
            </a:r>
          </a:p>
          <a:p>
            <a:pPr lvl="1" eaLnBrk="1" hangingPunct="1"/>
            <a:r>
              <a:rPr lang="en-US" smtClean="0"/>
              <a:t>international conflicts under the WTO aimed at abolishing the agricultural protectionism and fostering market liberalization</a:t>
            </a:r>
          </a:p>
          <a:p>
            <a:pPr lvl="1" eaLnBrk="1" hangingPunct="1"/>
            <a:r>
              <a:rPr lang="en-US" smtClean="0"/>
              <a:t>Next EU enlargement to countries lagging behind (cohesion)</a:t>
            </a:r>
          </a:p>
          <a:p>
            <a:pPr eaLnBrk="1" hangingPunct="1"/>
            <a:endParaRPr lang="en-US" smtClean="0"/>
          </a:p>
          <a:p>
            <a:pPr eaLnBrk="1" hangingPunct="1"/>
            <a:r>
              <a:rPr lang="en-US" smtClean="0"/>
              <a:t>Buckwell Report </a:t>
            </a:r>
          </a:p>
          <a:p>
            <a:pPr lvl="1" eaLnBrk="1" hangingPunct="1"/>
            <a:r>
              <a:rPr lang="en-US" smtClean="0"/>
              <a:t>transition from CAP to CARPE (Common Agricultural and Rural Policy for Europe)</a:t>
            </a:r>
          </a:p>
          <a:p>
            <a:pPr lvl="1" eaLnBrk="1" hangingPunct="1"/>
            <a:r>
              <a:rPr lang="en-US" smtClean="0"/>
              <a:t>combining sectorial issues with territorial ones in a rural development policy </a:t>
            </a:r>
          </a:p>
          <a:p>
            <a:pPr eaLnBrk="1" hangingPunct="1"/>
            <a:endParaRPr lang="it-IT" smtClean="0"/>
          </a:p>
        </p:txBody>
      </p:sp>
      <p:sp>
        <p:nvSpPr>
          <p:cNvPr id="13316"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BF0B11C5-C103-4D0C-92C1-56CC3E939ACB}" type="slidenum">
              <a:rPr lang="it-IT"/>
              <a:pPr>
                <a:defRPr/>
              </a:pPr>
              <a:t>11</a:t>
            </a:fld>
            <a:endParaRPr lang="it-IT"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smtClean="0"/>
              <a:t>1</a:t>
            </a:r>
            <a:r>
              <a:rPr lang="en-US" baseline="30000" dirty="0" smtClean="0"/>
              <a:t>st</a:t>
            </a:r>
            <a:r>
              <a:rPr lang="en-US" dirty="0" smtClean="0"/>
              <a:t> Conference </a:t>
            </a:r>
            <a:r>
              <a:rPr lang="en-US" dirty="0"/>
              <a:t>on Rural Development</a:t>
            </a:r>
            <a:br>
              <a:rPr lang="en-US" dirty="0"/>
            </a:br>
            <a:r>
              <a:rPr lang="en-US" dirty="0"/>
              <a:t>Cork - November 1996</a:t>
            </a:r>
            <a:endParaRPr lang="it-IT" dirty="0"/>
          </a:p>
        </p:txBody>
      </p:sp>
      <p:sp>
        <p:nvSpPr>
          <p:cNvPr id="3" name="Segnaposto contenuto 2"/>
          <p:cNvSpPr>
            <a:spLocks noGrp="1"/>
          </p:cNvSpPr>
          <p:nvPr>
            <p:ph idx="1"/>
          </p:nvPr>
        </p:nvSpPr>
        <p:spPr/>
        <p:txBody>
          <a:bodyPr rtlCol="0">
            <a:normAutofit fontScale="92500" lnSpcReduction="10000"/>
          </a:bodyPr>
          <a:lstStyle/>
          <a:p>
            <a:pPr eaLnBrk="1" fontAlgn="auto" hangingPunct="1">
              <a:spcAft>
                <a:spcPts val="0"/>
              </a:spcAft>
              <a:defRPr/>
            </a:pPr>
            <a:r>
              <a:rPr lang="en-US" dirty="0"/>
              <a:t>THE CORK DECLARATION</a:t>
            </a:r>
          </a:p>
          <a:p>
            <a:pPr lvl="1" eaLnBrk="1" fontAlgn="auto" hangingPunct="1">
              <a:spcAft>
                <a:spcPts val="0"/>
              </a:spcAft>
              <a:defRPr/>
            </a:pPr>
            <a:r>
              <a:rPr lang="en-US" dirty="0"/>
              <a:t>1. </a:t>
            </a:r>
            <a:r>
              <a:rPr lang="en-US" b="1" dirty="0"/>
              <a:t>Rural preference</a:t>
            </a:r>
            <a:r>
              <a:rPr lang="en-US" dirty="0"/>
              <a:t>: rural development a priority</a:t>
            </a:r>
          </a:p>
          <a:p>
            <a:pPr lvl="1" eaLnBrk="1" fontAlgn="auto" hangingPunct="1">
              <a:spcAft>
                <a:spcPts val="0"/>
              </a:spcAft>
              <a:defRPr/>
            </a:pPr>
            <a:r>
              <a:rPr lang="en-US" dirty="0"/>
              <a:t>2. </a:t>
            </a:r>
            <a:r>
              <a:rPr lang="en-US" b="1" dirty="0"/>
              <a:t>Integrated approach</a:t>
            </a:r>
            <a:r>
              <a:rPr lang="en-US" dirty="0"/>
              <a:t>: multidisciplinary and multisectoral </a:t>
            </a:r>
            <a:r>
              <a:rPr lang="en-US" dirty="0" smtClean="0"/>
              <a:t>policy</a:t>
            </a:r>
            <a:endParaRPr lang="en-US" dirty="0"/>
          </a:p>
          <a:p>
            <a:pPr lvl="1" eaLnBrk="1" fontAlgn="auto" hangingPunct="1">
              <a:spcAft>
                <a:spcPts val="0"/>
              </a:spcAft>
              <a:defRPr/>
            </a:pPr>
            <a:r>
              <a:rPr lang="en-US" dirty="0"/>
              <a:t>3. </a:t>
            </a:r>
            <a:r>
              <a:rPr lang="en-US" b="1" dirty="0"/>
              <a:t>Diversification</a:t>
            </a:r>
            <a:r>
              <a:rPr lang="en-US" dirty="0"/>
              <a:t>: economic and social</a:t>
            </a:r>
          </a:p>
          <a:p>
            <a:pPr lvl="1" eaLnBrk="1" fontAlgn="auto" hangingPunct="1">
              <a:spcAft>
                <a:spcPts val="0"/>
              </a:spcAft>
              <a:defRPr/>
            </a:pPr>
            <a:r>
              <a:rPr lang="en-US" dirty="0"/>
              <a:t>4. </a:t>
            </a:r>
            <a:r>
              <a:rPr lang="en-US" b="1" dirty="0"/>
              <a:t>Sustainability</a:t>
            </a:r>
            <a:r>
              <a:rPr lang="en-US" dirty="0"/>
              <a:t>: integrate short-long term, responsibility to link local-global</a:t>
            </a:r>
          </a:p>
          <a:p>
            <a:pPr lvl="1" eaLnBrk="1" fontAlgn="auto" hangingPunct="1">
              <a:spcAft>
                <a:spcPts val="0"/>
              </a:spcAft>
              <a:defRPr/>
            </a:pPr>
            <a:r>
              <a:rPr lang="en-US" dirty="0"/>
              <a:t>5. </a:t>
            </a:r>
            <a:r>
              <a:rPr lang="en-US" b="1" dirty="0"/>
              <a:t>Subsidiarity</a:t>
            </a:r>
            <a:r>
              <a:rPr lang="en-US" dirty="0"/>
              <a:t>: decentralization and bottom-up approach</a:t>
            </a:r>
          </a:p>
          <a:p>
            <a:pPr lvl="1" eaLnBrk="1" fontAlgn="auto" hangingPunct="1">
              <a:spcAft>
                <a:spcPts val="0"/>
              </a:spcAft>
              <a:defRPr/>
            </a:pPr>
            <a:r>
              <a:rPr lang="en-US" dirty="0"/>
              <a:t>6. </a:t>
            </a:r>
            <a:r>
              <a:rPr lang="en-US" b="1" dirty="0"/>
              <a:t>Simplification</a:t>
            </a:r>
            <a:r>
              <a:rPr lang="en-US" dirty="0"/>
              <a:t>: of the rules, flexibility, decentralization</a:t>
            </a:r>
          </a:p>
          <a:p>
            <a:pPr lvl="1" eaLnBrk="1" fontAlgn="auto" hangingPunct="1">
              <a:spcAft>
                <a:spcPts val="0"/>
              </a:spcAft>
              <a:defRPr/>
            </a:pPr>
            <a:r>
              <a:rPr lang="en-US" dirty="0"/>
              <a:t>7. </a:t>
            </a:r>
            <a:r>
              <a:rPr lang="en-US" b="1" dirty="0"/>
              <a:t>Programming</a:t>
            </a:r>
            <a:r>
              <a:rPr lang="en-US" dirty="0"/>
              <a:t>: a rural development program in each MS/region</a:t>
            </a:r>
          </a:p>
          <a:p>
            <a:pPr lvl="1" eaLnBrk="1" fontAlgn="auto" hangingPunct="1">
              <a:spcAft>
                <a:spcPts val="0"/>
              </a:spcAft>
              <a:defRPr/>
            </a:pPr>
            <a:r>
              <a:rPr lang="en-US" dirty="0"/>
              <a:t>8. </a:t>
            </a:r>
            <a:r>
              <a:rPr lang="en-US" b="1" dirty="0"/>
              <a:t>Finance</a:t>
            </a:r>
            <a:r>
              <a:rPr lang="en-US" dirty="0"/>
              <a:t>: synergy between public and private funds</a:t>
            </a:r>
          </a:p>
          <a:p>
            <a:pPr lvl="1" eaLnBrk="1" fontAlgn="auto" hangingPunct="1">
              <a:spcAft>
                <a:spcPts val="0"/>
              </a:spcAft>
              <a:defRPr/>
            </a:pPr>
            <a:r>
              <a:rPr lang="en-US" dirty="0"/>
              <a:t>9. </a:t>
            </a:r>
            <a:r>
              <a:rPr lang="en-US" b="1" dirty="0"/>
              <a:t>Management</a:t>
            </a:r>
            <a:r>
              <a:rPr lang="en-US" dirty="0"/>
              <a:t>: networks, communications, exchange of experience, partnership</a:t>
            </a:r>
          </a:p>
          <a:p>
            <a:pPr lvl="1" eaLnBrk="1" fontAlgn="auto" hangingPunct="1">
              <a:spcAft>
                <a:spcPts val="0"/>
              </a:spcAft>
              <a:defRPr/>
            </a:pPr>
            <a:r>
              <a:rPr lang="en-US" dirty="0"/>
              <a:t>10. </a:t>
            </a:r>
            <a:r>
              <a:rPr lang="en-US" b="1" dirty="0"/>
              <a:t>Evaluation and Research</a:t>
            </a:r>
            <a:r>
              <a:rPr lang="en-US" dirty="0"/>
              <a:t>: monitoring, </a:t>
            </a:r>
            <a:r>
              <a:rPr lang="en-US" dirty="0" smtClean="0"/>
              <a:t>transparency, </a:t>
            </a:r>
            <a:r>
              <a:rPr lang="en-US" dirty="0"/>
              <a:t>participation</a:t>
            </a:r>
          </a:p>
          <a:p>
            <a:pPr eaLnBrk="1" fontAlgn="auto" hangingPunct="1">
              <a:spcAft>
                <a:spcPts val="0"/>
              </a:spcAft>
              <a:defRPr/>
            </a:pPr>
            <a:endParaRPr lang="it-IT" dirty="0"/>
          </a:p>
        </p:txBody>
      </p:sp>
      <p:sp>
        <p:nvSpPr>
          <p:cNvPr id="14340"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01D6677F-DD90-4A22-8EF9-57CDA5D370E9}" type="slidenum">
              <a:rPr lang="it-IT"/>
              <a:pPr>
                <a:defRPr/>
              </a:pPr>
              <a:t>12</a:t>
            </a:fld>
            <a:endParaRPr lang="it-IT"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en-US" dirty="0" smtClean="0"/>
              <a:t>The failure of the Cork conference</a:t>
            </a:r>
            <a:endParaRPr lang="it-IT" dirty="0" smtClean="0"/>
          </a:p>
        </p:txBody>
      </p:sp>
      <p:sp>
        <p:nvSpPr>
          <p:cNvPr id="15363" name="Segnaposto contenuto 2"/>
          <p:cNvSpPr>
            <a:spLocks noGrp="1"/>
          </p:cNvSpPr>
          <p:nvPr>
            <p:ph idx="1"/>
          </p:nvPr>
        </p:nvSpPr>
        <p:spPr/>
        <p:txBody>
          <a:bodyPr/>
          <a:lstStyle/>
          <a:p>
            <a:pPr eaLnBrk="1" hangingPunct="1"/>
            <a:r>
              <a:rPr lang="en-US" smtClean="0"/>
              <a:t>The three “Cork Fears”</a:t>
            </a:r>
          </a:p>
          <a:p>
            <a:pPr lvl="1" eaLnBrk="1" hangingPunct="1"/>
            <a:r>
              <a:rPr lang="en-US" smtClean="0"/>
              <a:t>Farmers against other rural categories</a:t>
            </a:r>
          </a:p>
          <a:p>
            <a:pPr lvl="2" eaLnBrk="1" hangingPunct="1"/>
            <a:r>
              <a:rPr lang="en-US" smtClean="0"/>
              <a:t>“The CAP funds to the hairdressers ..."</a:t>
            </a:r>
          </a:p>
          <a:p>
            <a:pPr lvl="1" eaLnBrk="1" hangingPunct="1"/>
            <a:r>
              <a:rPr lang="en-US" smtClean="0"/>
              <a:t>Clash between Member States</a:t>
            </a:r>
          </a:p>
          <a:p>
            <a:pPr lvl="2" eaLnBrk="1" hangingPunct="1"/>
            <a:r>
              <a:rPr lang="en-US" smtClean="0"/>
              <a:t>the opposing French and German positions</a:t>
            </a:r>
          </a:p>
          <a:p>
            <a:pPr lvl="1" eaLnBrk="1" hangingPunct="1"/>
            <a:r>
              <a:rPr lang="en-US" smtClean="0"/>
              <a:t>Institutional Clash</a:t>
            </a:r>
          </a:p>
          <a:p>
            <a:pPr lvl="2" eaLnBrk="1" hangingPunct="1"/>
            <a:r>
              <a:rPr lang="en-US" smtClean="0"/>
              <a:t>DG-Agri versus  DG-Regio </a:t>
            </a:r>
          </a:p>
          <a:p>
            <a:pPr eaLnBrk="1" hangingPunct="1"/>
            <a:r>
              <a:rPr lang="en-US" smtClean="0"/>
              <a:t>Consequences</a:t>
            </a:r>
          </a:p>
          <a:p>
            <a:pPr lvl="1" eaLnBrk="1" hangingPunct="1"/>
            <a:r>
              <a:rPr lang="en-US" smtClean="0"/>
              <a:t>Cork: a "non-event“</a:t>
            </a:r>
          </a:p>
          <a:p>
            <a:pPr lvl="2" eaLnBrk="1" hangingPunct="1"/>
            <a:r>
              <a:rPr lang="en-US" smtClean="0"/>
              <a:t>Debasement of commitment to Rural Development</a:t>
            </a:r>
          </a:p>
          <a:p>
            <a:pPr lvl="2" eaLnBrk="1" hangingPunct="1"/>
            <a:r>
              <a:rPr lang="en-US" smtClean="0"/>
              <a:t>Vivification and postponement of a substantial reform of the CAP</a:t>
            </a:r>
          </a:p>
          <a:p>
            <a:pPr eaLnBrk="1" hangingPunct="1"/>
            <a:endParaRPr lang="it-IT" smtClean="0"/>
          </a:p>
        </p:txBody>
      </p:sp>
      <p:sp>
        <p:nvSpPr>
          <p:cNvPr id="15364"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89C2756C-2A73-4057-AD28-492E9C456420}" type="slidenum">
              <a:rPr lang="it-IT"/>
              <a:pPr>
                <a:defRPr/>
              </a:pPr>
              <a:t>13</a:t>
            </a:fld>
            <a:endParaRPr lang="it-IT"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pPr eaLnBrk="1" hangingPunct="1"/>
            <a:r>
              <a:rPr lang="it-IT" dirty="0" smtClean="0"/>
              <a:t>Agenda 2000</a:t>
            </a:r>
          </a:p>
        </p:txBody>
      </p:sp>
      <p:sp>
        <p:nvSpPr>
          <p:cNvPr id="3" name="Segnaposto contenuto 2"/>
          <p:cNvSpPr>
            <a:spLocks noGrp="1"/>
          </p:cNvSpPr>
          <p:nvPr>
            <p:ph idx="1"/>
          </p:nvPr>
        </p:nvSpPr>
        <p:spPr/>
        <p:txBody>
          <a:bodyPr rtlCol="0">
            <a:normAutofit fontScale="92500" lnSpcReduction="20000"/>
          </a:bodyPr>
          <a:lstStyle/>
          <a:p>
            <a:pPr eaLnBrk="1" fontAlgn="auto" hangingPunct="1">
              <a:spcAft>
                <a:spcPts val="0"/>
              </a:spcAft>
              <a:defRPr/>
            </a:pPr>
            <a:r>
              <a:rPr lang="en-US" dirty="0"/>
              <a:t>The CAP reorganized around two pillars</a:t>
            </a:r>
          </a:p>
          <a:p>
            <a:pPr lvl="1" eaLnBrk="1" fontAlgn="auto" hangingPunct="1">
              <a:spcAft>
                <a:spcPts val="0"/>
              </a:spcAft>
              <a:defRPr/>
            </a:pPr>
            <a:r>
              <a:rPr lang="en-US" dirty="0"/>
              <a:t>Pillar 1 - Market policy and direct payments (90% expenditure)</a:t>
            </a:r>
          </a:p>
          <a:p>
            <a:pPr lvl="1" eaLnBrk="1" fontAlgn="auto" hangingPunct="1">
              <a:spcAft>
                <a:spcPts val="0"/>
              </a:spcAft>
              <a:defRPr/>
            </a:pPr>
            <a:r>
              <a:rPr lang="en-US" dirty="0"/>
              <a:t>Pillar 2 - Rural development policy (only 10% of expenditure)</a:t>
            </a:r>
          </a:p>
          <a:p>
            <a:pPr eaLnBrk="1" fontAlgn="auto" hangingPunct="1">
              <a:spcAft>
                <a:spcPts val="0"/>
              </a:spcAft>
              <a:defRPr/>
            </a:pPr>
            <a:r>
              <a:rPr lang="en-US" dirty="0"/>
              <a:t>What does the 2nd Pillar </a:t>
            </a:r>
            <a:r>
              <a:rPr lang="en-US" dirty="0" smtClean="0"/>
              <a:t>comprise?</a:t>
            </a:r>
            <a:endParaRPr lang="en-US" dirty="0"/>
          </a:p>
          <a:p>
            <a:pPr lvl="1" eaLnBrk="1" fontAlgn="auto" hangingPunct="1">
              <a:spcAft>
                <a:spcPts val="0"/>
              </a:spcAft>
              <a:defRPr/>
            </a:pPr>
            <a:r>
              <a:rPr lang="en-US" dirty="0"/>
              <a:t>Long </a:t>
            </a:r>
            <a:r>
              <a:rPr lang="en-US" dirty="0" smtClean="0"/>
              <a:t>list </a:t>
            </a:r>
            <a:r>
              <a:rPr lang="en-US" dirty="0"/>
              <a:t>of measures</a:t>
            </a:r>
          </a:p>
          <a:p>
            <a:pPr lvl="2" eaLnBrk="1" fontAlgn="auto" hangingPunct="1">
              <a:spcAft>
                <a:spcPts val="0"/>
              </a:spcAft>
              <a:defRPr/>
            </a:pPr>
            <a:r>
              <a:rPr lang="en-US" dirty="0"/>
              <a:t>In addition to the old structural measures: setting up of young farmers, early retirement, training, support to less favored areas, processing and marketing, agri-environmental aid, forestry, modernization of rural areas</a:t>
            </a:r>
          </a:p>
          <a:p>
            <a:pPr eaLnBrk="1" fontAlgn="auto" hangingPunct="1">
              <a:spcAft>
                <a:spcPts val="0"/>
              </a:spcAft>
              <a:defRPr/>
            </a:pPr>
            <a:r>
              <a:rPr lang="en-US" dirty="0"/>
              <a:t>In short, three directions</a:t>
            </a:r>
          </a:p>
          <a:p>
            <a:pPr lvl="1" eaLnBrk="1" fontAlgn="auto" hangingPunct="1">
              <a:spcAft>
                <a:spcPts val="0"/>
              </a:spcAft>
              <a:defRPr/>
            </a:pPr>
            <a:r>
              <a:rPr lang="en-US" dirty="0" smtClean="0"/>
              <a:t>Structural </a:t>
            </a:r>
            <a:r>
              <a:rPr lang="en-US" dirty="0"/>
              <a:t>improvement</a:t>
            </a:r>
          </a:p>
          <a:p>
            <a:pPr lvl="1" eaLnBrk="1" fontAlgn="auto" hangingPunct="1">
              <a:spcAft>
                <a:spcPts val="0"/>
              </a:spcAft>
              <a:defRPr/>
            </a:pPr>
            <a:r>
              <a:rPr lang="en-US" dirty="0" smtClean="0"/>
              <a:t>Agri-environment</a:t>
            </a:r>
            <a:endParaRPr lang="en-US" dirty="0"/>
          </a:p>
          <a:p>
            <a:pPr lvl="1" eaLnBrk="1" fontAlgn="auto" hangingPunct="1">
              <a:spcAft>
                <a:spcPts val="0"/>
              </a:spcAft>
              <a:defRPr/>
            </a:pPr>
            <a:r>
              <a:rPr lang="en-US" dirty="0" smtClean="0"/>
              <a:t>Diversification </a:t>
            </a:r>
            <a:r>
              <a:rPr lang="en-US" dirty="0"/>
              <a:t>and quality of life</a:t>
            </a:r>
          </a:p>
          <a:p>
            <a:pPr eaLnBrk="1" fontAlgn="auto" hangingPunct="1">
              <a:spcAft>
                <a:spcPts val="0"/>
              </a:spcAft>
              <a:defRPr/>
            </a:pPr>
            <a:r>
              <a:rPr lang="en-US" dirty="0"/>
              <a:t>Each Member State (Region) defines a Rural Development Program (integrated in the Regional Operational Program in the lagging regions)</a:t>
            </a:r>
          </a:p>
          <a:p>
            <a:pPr eaLnBrk="1" fontAlgn="auto" hangingPunct="1">
              <a:spcAft>
                <a:spcPts val="0"/>
              </a:spcAft>
              <a:defRPr/>
            </a:pPr>
            <a:r>
              <a:rPr lang="en-US" dirty="0"/>
              <a:t>National and regional </a:t>
            </a:r>
            <a:r>
              <a:rPr lang="en-US" dirty="0" smtClean="0"/>
              <a:t>Co-financing</a:t>
            </a:r>
            <a:endParaRPr lang="en-US" dirty="0"/>
          </a:p>
          <a:p>
            <a:pPr eaLnBrk="1" fontAlgn="auto" hangingPunct="1">
              <a:spcAft>
                <a:spcPts val="0"/>
              </a:spcAft>
              <a:defRPr/>
            </a:pPr>
            <a:endParaRPr lang="it-IT" dirty="0"/>
          </a:p>
        </p:txBody>
      </p:sp>
      <p:sp>
        <p:nvSpPr>
          <p:cNvPr id="16388"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5" name="Segnaposto numero diapositiva 4"/>
          <p:cNvSpPr>
            <a:spLocks noGrp="1"/>
          </p:cNvSpPr>
          <p:nvPr>
            <p:ph type="sldNum" sz="quarter" idx="16"/>
          </p:nvPr>
        </p:nvSpPr>
        <p:spPr/>
        <p:txBody>
          <a:bodyPr/>
          <a:lstStyle/>
          <a:p>
            <a:pPr>
              <a:defRPr/>
            </a:pPr>
            <a:fld id="{E418082D-92AB-496D-AE54-463F27CA9C31}" type="slidenum">
              <a:rPr lang="it-IT"/>
              <a:pPr>
                <a:defRPr/>
              </a:pPr>
              <a:t>14</a:t>
            </a:fld>
            <a:endParaRPr lang="it-IT"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a:t>The Fischler reform from the point of view of rural development</a:t>
            </a:r>
            <a:endParaRPr lang="it-IT" dirty="0"/>
          </a:p>
        </p:txBody>
      </p:sp>
      <p:sp>
        <p:nvSpPr>
          <p:cNvPr id="3" name="Segnaposto contenuto 2"/>
          <p:cNvSpPr>
            <a:spLocks noGrp="1"/>
          </p:cNvSpPr>
          <p:nvPr>
            <p:ph idx="1"/>
          </p:nvPr>
        </p:nvSpPr>
        <p:spPr/>
        <p:txBody>
          <a:bodyPr rtlCol="0">
            <a:normAutofit fontScale="92500" lnSpcReduction="20000"/>
          </a:bodyPr>
          <a:lstStyle/>
          <a:p>
            <a:pPr eaLnBrk="1" fontAlgn="auto" hangingPunct="1">
              <a:spcAft>
                <a:spcPts val="0"/>
              </a:spcAft>
              <a:defRPr/>
            </a:pPr>
            <a:r>
              <a:rPr lang="en-US" dirty="0"/>
              <a:t>Mid-term review and Fischler reform</a:t>
            </a:r>
          </a:p>
          <a:p>
            <a:pPr lvl="1" eaLnBrk="1" fontAlgn="auto" hangingPunct="1">
              <a:spcAft>
                <a:spcPts val="0"/>
              </a:spcAft>
              <a:defRPr/>
            </a:pPr>
            <a:r>
              <a:rPr lang="en-US" dirty="0"/>
              <a:t>Agenda 2000: a disappointing compromise</a:t>
            </a:r>
          </a:p>
          <a:p>
            <a:pPr lvl="1" eaLnBrk="1" fontAlgn="auto" hangingPunct="1">
              <a:spcAft>
                <a:spcPts val="0"/>
              </a:spcAft>
              <a:defRPr/>
            </a:pPr>
            <a:r>
              <a:rPr lang="en-US" dirty="0"/>
              <a:t>Mid-term review programmed in 2002</a:t>
            </a:r>
          </a:p>
          <a:p>
            <a:pPr lvl="1" eaLnBrk="1" fontAlgn="auto" hangingPunct="1">
              <a:spcAft>
                <a:spcPts val="0"/>
              </a:spcAft>
              <a:defRPr/>
            </a:pPr>
            <a:r>
              <a:rPr lang="en-US" dirty="0"/>
              <a:t>The Fischler reform (June 2003)</a:t>
            </a:r>
          </a:p>
          <a:p>
            <a:pPr lvl="1" eaLnBrk="1" fontAlgn="auto" hangingPunct="1">
              <a:spcAft>
                <a:spcPts val="0"/>
              </a:spcAft>
              <a:defRPr/>
            </a:pPr>
            <a:r>
              <a:rPr lang="en-US" dirty="0"/>
              <a:t>More reform content in the Mid Term Review than in Agenda 2000 </a:t>
            </a:r>
          </a:p>
          <a:p>
            <a:pPr eaLnBrk="1" fontAlgn="auto" hangingPunct="1">
              <a:spcAft>
                <a:spcPts val="0"/>
              </a:spcAft>
              <a:defRPr/>
            </a:pPr>
            <a:r>
              <a:rPr lang="en-US" dirty="0"/>
              <a:t>The main novelty</a:t>
            </a:r>
          </a:p>
          <a:p>
            <a:pPr lvl="1" eaLnBrk="1" fontAlgn="auto" hangingPunct="1">
              <a:spcAft>
                <a:spcPts val="0"/>
              </a:spcAft>
              <a:defRPr/>
            </a:pPr>
            <a:r>
              <a:rPr lang="en-US" dirty="0"/>
              <a:t>Decoupling and Single Farm Payment (SFP)</a:t>
            </a:r>
          </a:p>
          <a:p>
            <a:pPr lvl="1" eaLnBrk="1" fontAlgn="auto" hangingPunct="1">
              <a:spcAft>
                <a:spcPts val="0"/>
              </a:spcAft>
              <a:defRPr/>
            </a:pPr>
            <a:r>
              <a:rPr lang="en-US" dirty="0"/>
              <a:t>Mandatory cross-compliance</a:t>
            </a:r>
          </a:p>
          <a:p>
            <a:pPr lvl="1" eaLnBrk="1" fontAlgn="auto" hangingPunct="1">
              <a:spcAft>
                <a:spcPts val="0"/>
              </a:spcAft>
              <a:defRPr/>
            </a:pPr>
            <a:r>
              <a:rPr lang="en-US" dirty="0"/>
              <a:t>New additional measures added in Pillar 2</a:t>
            </a:r>
          </a:p>
          <a:p>
            <a:pPr lvl="2" eaLnBrk="1" fontAlgn="auto" hangingPunct="1">
              <a:spcAft>
                <a:spcPts val="0"/>
              </a:spcAft>
              <a:defRPr/>
            </a:pPr>
            <a:r>
              <a:rPr lang="en-US" dirty="0"/>
              <a:t>Adaptation to standards and compliance with EU regulations</a:t>
            </a:r>
          </a:p>
          <a:p>
            <a:pPr lvl="2" eaLnBrk="1" fontAlgn="auto" hangingPunct="1">
              <a:spcAft>
                <a:spcPts val="0"/>
              </a:spcAft>
              <a:defRPr/>
            </a:pPr>
            <a:r>
              <a:rPr lang="en-US" dirty="0"/>
              <a:t>Animal welfare</a:t>
            </a:r>
          </a:p>
          <a:p>
            <a:pPr lvl="2" eaLnBrk="1" fontAlgn="auto" hangingPunct="1">
              <a:spcAft>
                <a:spcPts val="0"/>
              </a:spcAft>
              <a:defRPr/>
            </a:pPr>
            <a:r>
              <a:rPr lang="en-US" dirty="0"/>
              <a:t>Food  quality</a:t>
            </a:r>
          </a:p>
          <a:p>
            <a:pPr lvl="1" eaLnBrk="1" fontAlgn="auto" hangingPunct="1">
              <a:spcAft>
                <a:spcPts val="0"/>
              </a:spcAft>
              <a:defRPr/>
            </a:pPr>
            <a:r>
              <a:rPr lang="en-US" dirty="0"/>
              <a:t>Modulation (phased funds transfer from 1st to 2nd Pillar)</a:t>
            </a:r>
          </a:p>
          <a:p>
            <a:pPr lvl="2" eaLnBrk="1" fontAlgn="auto" hangingPunct="1">
              <a:spcAft>
                <a:spcPts val="0"/>
              </a:spcAft>
              <a:defRPr/>
            </a:pPr>
            <a:r>
              <a:rPr lang="en-US" dirty="0"/>
              <a:t>20% in the Fischler's original proposal, reduced to only 5% in the final agreement</a:t>
            </a:r>
          </a:p>
          <a:p>
            <a:pPr lvl="2" eaLnBrk="1" fontAlgn="auto" hangingPunct="1">
              <a:spcAft>
                <a:spcPts val="0"/>
              </a:spcAft>
              <a:defRPr/>
            </a:pPr>
            <a:r>
              <a:rPr lang="en-US" dirty="0"/>
              <a:t>Result: the expenditure of 2nd / 1st  Pillar still 20% / 80%</a:t>
            </a:r>
          </a:p>
          <a:p>
            <a:pPr eaLnBrk="1" fontAlgn="auto" hangingPunct="1">
              <a:spcAft>
                <a:spcPts val="0"/>
              </a:spcAft>
              <a:defRPr/>
            </a:pPr>
            <a:endParaRPr lang="it-IT" dirty="0"/>
          </a:p>
        </p:txBody>
      </p:sp>
      <p:sp>
        <p:nvSpPr>
          <p:cNvPr id="17412"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BEBFB9CF-56E9-4F74-83D9-9F174F8A0A23}" type="slidenum">
              <a:rPr lang="it-IT"/>
              <a:pPr>
                <a:defRPr/>
              </a:pPr>
              <a:t>15</a:t>
            </a:fld>
            <a:endParaRPr lang="it-IT"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a:t>2</a:t>
            </a:r>
            <a:r>
              <a:rPr lang="en-US" baseline="30000" dirty="0"/>
              <a:t>nd</a:t>
            </a:r>
            <a:r>
              <a:rPr lang="en-US" dirty="0"/>
              <a:t> Conference on Rural Development</a:t>
            </a:r>
            <a:br>
              <a:rPr lang="en-US" dirty="0"/>
            </a:br>
            <a:r>
              <a:rPr lang="en-US" dirty="0"/>
              <a:t>Salzburg November 2003</a:t>
            </a:r>
            <a:endParaRPr lang="it-IT" dirty="0"/>
          </a:p>
        </p:txBody>
      </p:sp>
      <p:sp>
        <p:nvSpPr>
          <p:cNvPr id="3" name="Segnaposto contenuto 2"/>
          <p:cNvSpPr>
            <a:spLocks noGrp="1"/>
          </p:cNvSpPr>
          <p:nvPr>
            <p:ph idx="1"/>
          </p:nvPr>
        </p:nvSpPr>
        <p:spPr/>
        <p:txBody>
          <a:bodyPr rtlCol="0">
            <a:normAutofit fontScale="85000" lnSpcReduction="10000"/>
          </a:bodyPr>
          <a:lstStyle/>
          <a:p>
            <a:pPr eaLnBrk="1" fontAlgn="auto" hangingPunct="1">
              <a:spcAft>
                <a:spcPts val="0"/>
              </a:spcAft>
              <a:defRPr/>
            </a:pPr>
            <a:r>
              <a:rPr lang="en-US" dirty="0"/>
              <a:t>The final statement</a:t>
            </a:r>
          </a:p>
          <a:p>
            <a:pPr lvl="1" eaLnBrk="1" fontAlgn="auto" hangingPunct="1">
              <a:spcAft>
                <a:spcPts val="0"/>
              </a:spcAft>
              <a:defRPr/>
            </a:pPr>
            <a:r>
              <a:rPr lang="en-US" dirty="0"/>
              <a:t>Rural development: a matter for everybody</a:t>
            </a:r>
          </a:p>
          <a:p>
            <a:pPr lvl="1" eaLnBrk="1" fontAlgn="auto" hangingPunct="1">
              <a:spcAft>
                <a:spcPts val="0"/>
              </a:spcAft>
              <a:defRPr/>
            </a:pPr>
            <a:r>
              <a:rPr lang="en-US" dirty="0"/>
              <a:t>Agriculture plays a vital role</a:t>
            </a:r>
          </a:p>
          <a:p>
            <a:pPr lvl="1" eaLnBrk="1" fontAlgn="auto" hangingPunct="1">
              <a:spcAft>
                <a:spcPts val="0"/>
              </a:spcAft>
              <a:defRPr/>
            </a:pPr>
            <a:r>
              <a:rPr lang="en-US" dirty="0"/>
              <a:t>Diversification and multifunctionality</a:t>
            </a:r>
          </a:p>
          <a:p>
            <a:pPr lvl="1" eaLnBrk="1" fontAlgn="auto" hangingPunct="1">
              <a:spcAft>
                <a:spcPts val="0"/>
              </a:spcAft>
              <a:defRPr/>
            </a:pPr>
            <a:r>
              <a:rPr lang="en-US" dirty="0"/>
              <a:t>Rural Development Policy for all of EU rural areas</a:t>
            </a:r>
          </a:p>
          <a:p>
            <a:pPr lvl="1" eaLnBrk="1" fontAlgn="auto" hangingPunct="1">
              <a:spcAft>
                <a:spcPts val="0"/>
              </a:spcAft>
              <a:defRPr/>
            </a:pPr>
            <a:r>
              <a:rPr lang="en-US" dirty="0"/>
              <a:t>It must contribute to the economic and social cohesion</a:t>
            </a:r>
          </a:p>
          <a:p>
            <a:pPr lvl="1" eaLnBrk="1" fontAlgn="auto" hangingPunct="1">
              <a:spcAft>
                <a:spcPts val="0"/>
              </a:spcAft>
              <a:defRPr/>
            </a:pPr>
            <a:r>
              <a:rPr lang="en-US" dirty="0"/>
              <a:t>It must be based on public-private cooperation and local partnerships </a:t>
            </a:r>
          </a:p>
          <a:p>
            <a:pPr lvl="1" eaLnBrk="1" fontAlgn="auto" hangingPunct="1">
              <a:spcAft>
                <a:spcPts val="0"/>
              </a:spcAft>
              <a:defRPr/>
            </a:pPr>
            <a:r>
              <a:rPr lang="en-US" dirty="0"/>
              <a:t>Bottom-up approach: mainstreaming the LEADER experience</a:t>
            </a:r>
          </a:p>
          <a:p>
            <a:pPr lvl="1" eaLnBrk="1" fontAlgn="auto" hangingPunct="1">
              <a:spcAft>
                <a:spcPts val="0"/>
              </a:spcAft>
              <a:defRPr/>
            </a:pPr>
            <a:r>
              <a:rPr lang="en-US" dirty="0"/>
              <a:t>Creating networks and exchange best practices</a:t>
            </a:r>
          </a:p>
          <a:p>
            <a:pPr eaLnBrk="1" fontAlgn="auto" hangingPunct="1">
              <a:spcAft>
                <a:spcPts val="0"/>
              </a:spcAft>
              <a:defRPr/>
            </a:pPr>
            <a:endParaRPr lang="en-US" dirty="0"/>
          </a:p>
          <a:p>
            <a:pPr eaLnBrk="1" fontAlgn="auto" hangingPunct="1">
              <a:spcAft>
                <a:spcPts val="0"/>
              </a:spcAft>
              <a:defRPr/>
            </a:pPr>
            <a:r>
              <a:rPr lang="en-US" dirty="0"/>
              <a:t>The advantages and limitations of Salzburg 2003 compared to Cork 1996</a:t>
            </a:r>
          </a:p>
          <a:p>
            <a:pPr lvl="1" eaLnBrk="1" fontAlgn="auto" hangingPunct="1">
              <a:spcAft>
                <a:spcPts val="0"/>
              </a:spcAft>
              <a:defRPr/>
            </a:pPr>
            <a:r>
              <a:rPr lang="en-US" dirty="0"/>
              <a:t>Agreement between DG Agri and DG Regio: less courage compared to Cork, but more realism</a:t>
            </a:r>
          </a:p>
          <a:p>
            <a:pPr lvl="1" eaLnBrk="1" fontAlgn="auto" hangingPunct="1">
              <a:spcAft>
                <a:spcPts val="0"/>
              </a:spcAft>
              <a:defRPr/>
            </a:pPr>
            <a:r>
              <a:rPr lang="en-US" dirty="0"/>
              <a:t>A more "agricultural" approach to rural development?</a:t>
            </a:r>
          </a:p>
          <a:p>
            <a:pPr lvl="2" eaLnBrk="1" fontAlgn="auto" hangingPunct="1">
              <a:spcAft>
                <a:spcPts val="0"/>
              </a:spcAft>
              <a:defRPr/>
            </a:pPr>
            <a:r>
              <a:rPr lang="en-US" dirty="0"/>
              <a:t>The word “agricultural" or “agriculture" appears 11 times in the Salzburg  statement versus twice in that of Cork</a:t>
            </a:r>
          </a:p>
          <a:p>
            <a:pPr eaLnBrk="1" fontAlgn="auto" hangingPunct="1">
              <a:spcAft>
                <a:spcPts val="0"/>
              </a:spcAft>
              <a:defRPr/>
            </a:pPr>
            <a:endParaRPr lang="it-IT" dirty="0"/>
          </a:p>
        </p:txBody>
      </p:sp>
      <p:sp>
        <p:nvSpPr>
          <p:cNvPr id="18436"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15A9ABE6-8EC2-4AFF-B197-DEE11B0C5F92}" type="slidenum">
              <a:rPr lang="it-IT"/>
              <a:pPr>
                <a:defRPr/>
              </a:pPr>
              <a:t>16</a:t>
            </a:fld>
            <a:endParaRPr lang="it-IT"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dirty="0" smtClean="0"/>
              <a:t>Contents</a:t>
            </a:r>
          </a:p>
        </p:txBody>
      </p:sp>
      <p:sp>
        <p:nvSpPr>
          <p:cNvPr id="4099" name="Content Placeholder 2"/>
          <p:cNvSpPr>
            <a:spLocks noGrp="1"/>
          </p:cNvSpPr>
          <p:nvPr>
            <p:ph idx="1"/>
          </p:nvPr>
        </p:nvSpPr>
        <p:spPr/>
        <p:txBody>
          <a:bodyPr/>
          <a:lstStyle/>
          <a:p>
            <a:pPr eaLnBrk="1" hangingPunct="1"/>
            <a:r>
              <a:rPr lang="en-GB" dirty="0" smtClean="0"/>
              <a:t>The sectorial approach of the original CAP</a:t>
            </a:r>
          </a:p>
          <a:p>
            <a:pPr eaLnBrk="1" hangingPunct="1"/>
            <a:r>
              <a:rPr lang="en-GB" dirty="0" smtClean="0"/>
              <a:t>The origins of rural development policy in the EU</a:t>
            </a:r>
          </a:p>
          <a:p>
            <a:pPr eaLnBrk="1" hangingPunct="1"/>
            <a:r>
              <a:rPr lang="en-GB" dirty="0" smtClean="0"/>
              <a:t>The cohesion policy and the MacSharry reform</a:t>
            </a:r>
          </a:p>
          <a:p>
            <a:pPr eaLnBrk="1" hangingPunct="1"/>
            <a:r>
              <a:rPr lang="en-GB" dirty="0" smtClean="0"/>
              <a:t>The LEADER Experience </a:t>
            </a:r>
          </a:p>
          <a:p>
            <a:pPr eaLnBrk="1" hangingPunct="1"/>
            <a:r>
              <a:rPr lang="en-GB" dirty="0" smtClean="0"/>
              <a:t>The 1</a:t>
            </a:r>
            <a:r>
              <a:rPr lang="en-GB" baseline="30000" dirty="0" smtClean="0"/>
              <a:t>st</a:t>
            </a:r>
            <a:r>
              <a:rPr lang="en-GB" dirty="0" smtClean="0"/>
              <a:t> Conference on RD and the 2</a:t>
            </a:r>
            <a:r>
              <a:rPr lang="en-GB" baseline="30000" dirty="0" smtClean="0"/>
              <a:t>nd</a:t>
            </a:r>
            <a:r>
              <a:rPr lang="en-GB" dirty="0" smtClean="0"/>
              <a:t> pillar in Agenda 2000</a:t>
            </a:r>
          </a:p>
          <a:p>
            <a:pPr eaLnBrk="1" hangingPunct="1"/>
            <a:r>
              <a:rPr lang="en-GB" dirty="0" smtClean="0"/>
              <a:t>The 2</a:t>
            </a:r>
            <a:r>
              <a:rPr lang="en-GB" baseline="30000" dirty="0" smtClean="0"/>
              <a:t>nd</a:t>
            </a:r>
            <a:r>
              <a:rPr lang="en-GB" dirty="0" smtClean="0"/>
              <a:t> Conference on RD and the Fischler reform</a:t>
            </a:r>
          </a:p>
          <a:p>
            <a:pPr eaLnBrk="1" hangingPunct="1"/>
            <a:endParaRPr lang="en-GB" dirty="0" smtClean="0"/>
          </a:p>
          <a:p>
            <a:pPr eaLnBrk="1" hangingPunct="1"/>
            <a:endParaRPr lang="en-GB" dirty="0" smtClean="0"/>
          </a:p>
        </p:txBody>
      </p:sp>
      <p:sp>
        <p:nvSpPr>
          <p:cNvPr id="4100" name="Text Placeholder 3"/>
          <p:cNvSpPr>
            <a:spLocks noGrp="1"/>
          </p:cNvSpPr>
          <p:nvPr>
            <p:ph type="body" sz="quarter" idx="13"/>
          </p:nvPr>
        </p:nvSpPr>
        <p:spPr>
          <a:xfrm>
            <a:off x="900113" y="6453188"/>
            <a:ext cx="2159000" cy="288925"/>
          </a:xfrm>
        </p:spPr>
        <p:txBody>
          <a:bodyPr/>
          <a:lstStyle/>
          <a:p>
            <a:pPr eaLnBrk="1" hangingPunct="1"/>
            <a:r>
              <a:rPr lang="en-GB" dirty="0" smtClean="0"/>
              <a:t>Franco Sotte</a:t>
            </a:r>
          </a:p>
        </p:txBody>
      </p:sp>
      <p:sp>
        <p:nvSpPr>
          <p:cNvPr id="6" name="Segnaposto numero diapositiva 5"/>
          <p:cNvSpPr>
            <a:spLocks noGrp="1"/>
          </p:cNvSpPr>
          <p:nvPr>
            <p:ph type="sldNum" sz="quarter" idx="16"/>
          </p:nvPr>
        </p:nvSpPr>
        <p:spPr/>
        <p:txBody>
          <a:bodyPr/>
          <a:lstStyle/>
          <a:p>
            <a:pPr>
              <a:defRPr/>
            </a:pPr>
            <a:fld id="{A80D533F-A569-4173-A067-C51C3CF71D08}" type="slidenum">
              <a:rPr lang="it-IT"/>
              <a:pPr>
                <a:defRPr/>
              </a:pPr>
              <a:t>2</a:t>
            </a:fld>
            <a:endParaRPr lang="it-IT" dirty="0"/>
          </a:p>
        </p:txBody>
      </p:sp>
      <p:pic>
        <p:nvPicPr>
          <p:cNvPr id="4102" name="Picture 4" descr="IMGP0570"/>
          <p:cNvPicPr>
            <a:picLocks noChangeAspect="1" noChangeArrowheads="1"/>
          </p:cNvPicPr>
          <p:nvPr/>
        </p:nvPicPr>
        <p:blipFill>
          <a:blip r:embed="rId3" cstate="print"/>
          <a:srcRect/>
          <a:stretch>
            <a:fillRect/>
          </a:stretch>
        </p:blipFill>
        <p:spPr bwMode="auto">
          <a:xfrm>
            <a:off x="1331913" y="4508500"/>
            <a:ext cx="7056437" cy="15843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The origins of the EU Rural development policy</a:t>
            </a:r>
            <a:endParaRPr lang="en-GB"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a:t>The "original sin“ of the EU rural development policy</a:t>
            </a:r>
          </a:p>
          <a:p>
            <a:pPr lvl="1" eaLnBrk="1" fontAlgn="auto" hangingPunct="1">
              <a:spcAft>
                <a:spcPts val="0"/>
              </a:spcAft>
              <a:defRPr/>
            </a:pPr>
            <a:r>
              <a:rPr lang="en-US" dirty="0"/>
              <a:t>RDP is not the result of a general reflection on development issues and their specific configuration in rural areas</a:t>
            </a:r>
          </a:p>
          <a:p>
            <a:pPr lvl="1" eaLnBrk="1" fontAlgn="auto" hangingPunct="1">
              <a:spcAft>
                <a:spcPts val="0"/>
              </a:spcAft>
              <a:defRPr/>
            </a:pPr>
            <a:r>
              <a:rPr lang="en-US" dirty="0"/>
              <a:t>It is the consequence of the crisis of a sectorial policy, the CAP, whose original justifications have been weakened over time, while new expectations and new demands have emerged </a:t>
            </a:r>
          </a:p>
          <a:p>
            <a:pPr lvl="2" eaLnBrk="1" fontAlgn="auto" hangingPunct="1">
              <a:spcAft>
                <a:spcPts val="0"/>
              </a:spcAft>
              <a:defRPr/>
            </a:pPr>
            <a:r>
              <a:rPr lang="en-US" b="1" dirty="0"/>
              <a:t>A difficult challenge</a:t>
            </a:r>
            <a:r>
              <a:rPr lang="en-US" dirty="0"/>
              <a:t>: integrating the only sectorial traditional CAP into a new </a:t>
            </a:r>
            <a:r>
              <a:rPr lang="en-US" dirty="0" smtClean="0"/>
              <a:t>sectorial </a:t>
            </a:r>
            <a:r>
              <a:rPr lang="en-US" dirty="0"/>
              <a:t>and territorial policy is a tricky task, because over time a strong conservative lobby has grown in defense of the traditional CAP measures</a:t>
            </a:r>
          </a:p>
          <a:p>
            <a:pPr lvl="2" eaLnBrk="1" fontAlgn="auto" hangingPunct="1">
              <a:spcAft>
                <a:spcPts val="0"/>
              </a:spcAft>
              <a:defRPr/>
            </a:pPr>
            <a:r>
              <a:rPr lang="en-US" b="1" dirty="0"/>
              <a:t>But also an opportunity</a:t>
            </a:r>
            <a:r>
              <a:rPr lang="en-US" dirty="0"/>
              <a:t>: the </a:t>
            </a:r>
            <a:r>
              <a:rPr lang="en-US" dirty="0" smtClean="0"/>
              <a:t>CAP </a:t>
            </a:r>
            <a:r>
              <a:rPr lang="en-US" dirty="0"/>
              <a:t>carries a substantial budget, </a:t>
            </a:r>
            <a:r>
              <a:rPr lang="en-US" dirty="0" smtClean="0"/>
              <a:t>which is </a:t>
            </a:r>
            <a:r>
              <a:rPr lang="en-US" dirty="0"/>
              <a:t>obviously </a:t>
            </a:r>
            <a:r>
              <a:rPr lang="en-US" dirty="0" smtClean="0"/>
              <a:t>key </a:t>
            </a:r>
            <a:r>
              <a:rPr lang="en-US" dirty="0"/>
              <a:t>resource for rural development </a:t>
            </a:r>
            <a:r>
              <a:rPr lang="en-US" dirty="0" smtClean="0"/>
              <a:t>policy as it </a:t>
            </a:r>
            <a:r>
              <a:rPr lang="en-US" dirty="0"/>
              <a:t>would be extremely difficult to establish from scratch</a:t>
            </a:r>
          </a:p>
          <a:p>
            <a:pPr eaLnBrk="1" fontAlgn="auto" hangingPunct="1">
              <a:spcAft>
                <a:spcPts val="0"/>
              </a:spcAft>
              <a:defRPr/>
            </a:pPr>
            <a:r>
              <a:rPr lang="en-US" dirty="0"/>
              <a:t>There is therefore a complex transformation to be managed</a:t>
            </a:r>
          </a:p>
          <a:p>
            <a:pPr lvl="1" eaLnBrk="1" fontAlgn="auto" hangingPunct="1">
              <a:spcAft>
                <a:spcPts val="0"/>
              </a:spcAft>
              <a:defRPr/>
            </a:pPr>
            <a:r>
              <a:rPr lang="en-US" dirty="0"/>
              <a:t>To combine the sectorial agricultural objectives with the more general territorial ones</a:t>
            </a:r>
          </a:p>
          <a:p>
            <a:pPr lvl="1" eaLnBrk="1" fontAlgn="auto" hangingPunct="1">
              <a:spcAft>
                <a:spcPts val="0"/>
              </a:spcAft>
              <a:defRPr/>
            </a:pPr>
            <a:r>
              <a:rPr lang="en-US" dirty="0"/>
              <a:t>To integrate the CAP in the overall strategy of cohesion and balanced development of the EU (Lisbon and Gothenburg objectives)</a:t>
            </a:r>
          </a:p>
          <a:p>
            <a:pPr eaLnBrk="1" fontAlgn="auto" hangingPunct="1">
              <a:spcAft>
                <a:spcPts val="0"/>
              </a:spcAft>
              <a:defRPr/>
            </a:pPr>
            <a:endParaRPr lang="en-GB" dirty="0" smtClean="0"/>
          </a:p>
          <a:p>
            <a:pPr eaLnBrk="1" fontAlgn="auto" hangingPunct="1">
              <a:spcAft>
                <a:spcPts val="0"/>
              </a:spcAft>
              <a:defRPr/>
            </a:pPr>
            <a:endParaRPr lang="en-GB" dirty="0"/>
          </a:p>
        </p:txBody>
      </p:sp>
      <p:sp>
        <p:nvSpPr>
          <p:cNvPr id="5124" name="Text Placeholder 3"/>
          <p:cNvSpPr>
            <a:spLocks noGrp="1"/>
          </p:cNvSpPr>
          <p:nvPr>
            <p:ph type="body" sz="quarter" idx="13"/>
          </p:nvPr>
        </p:nvSpPr>
        <p:spPr>
          <a:xfrm>
            <a:off x="900113" y="6453188"/>
            <a:ext cx="2159000" cy="288925"/>
          </a:xfrm>
        </p:spPr>
        <p:txBody>
          <a:bodyPr/>
          <a:lstStyle/>
          <a:p>
            <a:pPr eaLnBrk="1" hangingPunct="1"/>
            <a:r>
              <a:rPr lang="en-GB" dirty="0" smtClean="0"/>
              <a:t>Franco Sotte</a:t>
            </a:r>
          </a:p>
        </p:txBody>
      </p:sp>
      <p:sp>
        <p:nvSpPr>
          <p:cNvPr id="6" name="Segnaposto numero diapositiva 5"/>
          <p:cNvSpPr>
            <a:spLocks noGrp="1"/>
          </p:cNvSpPr>
          <p:nvPr>
            <p:ph type="sldNum" sz="quarter" idx="16"/>
          </p:nvPr>
        </p:nvSpPr>
        <p:spPr/>
        <p:txBody>
          <a:bodyPr/>
          <a:lstStyle/>
          <a:p>
            <a:pPr>
              <a:defRPr/>
            </a:pPr>
            <a:fld id="{482326D7-7B8E-4640-ACB6-85697FC8E487}" type="slidenum">
              <a:rPr lang="it-IT"/>
              <a:pPr>
                <a:defRPr/>
              </a:pPr>
              <a:t>3</a:t>
            </a:fld>
            <a:endParaRPr lang="it-IT"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112" y="404813"/>
            <a:ext cx="7992367" cy="792162"/>
          </a:xfrm>
        </p:spPr>
        <p:txBody>
          <a:bodyPr rtlCol="0">
            <a:normAutofit fontScale="90000"/>
          </a:bodyPr>
          <a:lstStyle/>
          <a:p>
            <a:pPr eaLnBrk="1" fontAlgn="auto" hangingPunct="1">
              <a:spcAft>
                <a:spcPts val="0"/>
              </a:spcAft>
              <a:defRPr/>
            </a:pPr>
            <a:r>
              <a:rPr lang="en-US" dirty="0"/>
              <a:t>The old </a:t>
            </a:r>
            <a:r>
              <a:rPr lang="en-US" dirty="0" smtClean="0"/>
              <a:t>CAP between </a:t>
            </a:r>
            <a:r>
              <a:rPr lang="en-US" dirty="0"/>
              <a:t>Guidance and Guarantee</a:t>
            </a:r>
            <a:endParaRPr lang="it-IT" dirty="0"/>
          </a:p>
        </p:txBody>
      </p:sp>
      <p:sp>
        <p:nvSpPr>
          <p:cNvPr id="3" name="Segnaposto contenuto 2"/>
          <p:cNvSpPr>
            <a:spLocks noGrp="1"/>
          </p:cNvSpPr>
          <p:nvPr>
            <p:ph idx="1"/>
          </p:nvPr>
        </p:nvSpPr>
        <p:spPr/>
        <p:txBody>
          <a:bodyPr rtlCol="0">
            <a:normAutofit fontScale="92500"/>
          </a:bodyPr>
          <a:lstStyle/>
          <a:p>
            <a:pPr eaLnBrk="1" fontAlgn="auto" hangingPunct="1">
              <a:spcAft>
                <a:spcPts val="0"/>
              </a:spcAft>
              <a:defRPr/>
            </a:pPr>
            <a:r>
              <a:rPr lang="en-US" dirty="0"/>
              <a:t>Aimed at sectorial concerns =&gt; agricultural policy</a:t>
            </a:r>
          </a:p>
          <a:p>
            <a:pPr eaLnBrk="1" fontAlgn="auto" hangingPunct="1">
              <a:spcAft>
                <a:spcPts val="0"/>
              </a:spcAft>
              <a:defRPr/>
            </a:pPr>
            <a:r>
              <a:rPr lang="en-US" dirty="0"/>
              <a:t>Concentration on market policies (90-95% of expenditure)</a:t>
            </a:r>
          </a:p>
          <a:p>
            <a:pPr lvl="1" eaLnBrk="1" fontAlgn="auto" hangingPunct="1">
              <a:spcAft>
                <a:spcPts val="0"/>
              </a:spcAft>
              <a:defRPr/>
            </a:pPr>
            <a:r>
              <a:rPr lang="en-US" dirty="0"/>
              <a:t>So-called policies of "guarantee"</a:t>
            </a:r>
          </a:p>
          <a:p>
            <a:pPr lvl="1" eaLnBrk="1" fontAlgn="auto" hangingPunct="1">
              <a:spcAft>
                <a:spcPts val="0"/>
              </a:spcAft>
              <a:defRPr/>
            </a:pPr>
            <a:r>
              <a:rPr lang="en-US" dirty="0"/>
              <a:t>Each product a Common Market Organization (CMO)</a:t>
            </a:r>
          </a:p>
          <a:p>
            <a:pPr lvl="1" eaLnBrk="1" fontAlgn="auto" hangingPunct="1">
              <a:spcAft>
                <a:spcPts val="0"/>
              </a:spcAft>
              <a:defRPr/>
            </a:pPr>
            <a:r>
              <a:rPr lang="en-US" dirty="0"/>
              <a:t>Main objective: price support</a:t>
            </a:r>
          </a:p>
          <a:p>
            <a:pPr eaLnBrk="1" fontAlgn="auto" hangingPunct="1">
              <a:spcAft>
                <a:spcPts val="0"/>
              </a:spcAft>
              <a:defRPr/>
            </a:pPr>
            <a:r>
              <a:rPr lang="en-US" dirty="0" smtClean="0"/>
              <a:t>Little </a:t>
            </a:r>
            <a:r>
              <a:rPr lang="en-US" dirty="0"/>
              <a:t>effort and funds for structural policies (5-10%)</a:t>
            </a:r>
          </a:p>
          <a:p>
            <a:pPr lvl="1" eaLnBrk="1" fontAlgn="auto" hangingPunct="1">
              <a:spcAft>
                <a:spcPts val="0"/>
              </a:spcAft>
              <a:defRPr/>
            </a:pPr>
            <a:r>
              <a:rPr lang="en-US" dirty="0"/>
              <a:t>So-called policies of "guidance"</a:t>
            </a:r>
          </a:p>
          <a:p>
            <a:pPr lvl="1" eaLnBrk="1" fontAlgn="auto" hangingPunct="1">
              <a:spcAft>
                <a:spcPts val="0"/>
              </a:spcAft>
              <a:defRPr/>
            </a:pPr>
            <a:r>
              <a:rPr lang="en-US" dirty="0"/>
              <a:t>Main objective: agricultural restructuring =</a:t>
            </a:r>
            <a:r>
              <a:rPr lang="en-US" dirty="0">
                <a:solidFill>
                  <a:srgbClr val="006600"/>
                </a:solidFill>
              </a:rPr>
              <a:t>&gt;</a:t>
            </a:r>
            <a:r>
              <a:rPr lang="en-US" dirty="0"/>
              <a:t> maximum efficiency</a:t>
            </a:r>
          </a:p>
          <a:p>
            <a:pPr eaLnBrk="1" fontAlgn="auto" hangingPunct="1">
              <a:spcAft>
                <a:spcPts val="0"/>
              </a:spcAft>
              <a:defRPr/>
            </a:pPr>
            <a:endParaRPr lang="en-US" dirty="0"/>
          </a:p>
          <a:p>
            <a:pPr eaLnBrk="1" fontAlgn="auto" hangingPunct="1">
              <a:spcAft>
                <a:spcPts val="0"/>
              </a:spcAft>
              <a:defRPr/>
            </a:pPr>
            <a:r>
              <a:rPr lang="en-US" dirty="0"/>
              <a:t>1962: </a:t>
            </a:r>
            <a:r>
              <a:rPr lang="en-US" dirty="0" smtClean="0"/>
              <a:t>The </a:t>
            </a:r>
            <a:r>
              <a:rPr lang="en-US" dirty="0"/>
              <a:t>European Agricultural Guidance and Guarantee Fund (EAGGF) was founded</a:t>
            </a:r>
          </a:p>
          <a:p>
            <a:pPr lvl="1" eaLnBrk="1" fontAlgn="auto" hangingPunct="1">
              <a:spcAft>
                <a:spcPts val="0"/>
              </a:spcAft>
              <a:defRPr/>
            </a:pPr>
            <a:r>
              <a:rPr lang="en-US" dirty="0"/>
              <a:t>two sections: Guarantee and Guidance</a:t>
            </a:r>
          </a:p>
          <a:p>
            <a:pPr eaLnBrk="1" fontAlgn="auto" hangingPunct="1">
              <a:spcAft>
                <a:spcPts val="0"/>
              </a:spcAft>
              <a:defRPr/>
            </a:pPr>
            <a:endParaRPr lang="en-US" dirty="0"/>
          </a:p>
          <a:p>
            <a:pPr eaLnBrk="1" fontAlgn="auto" hangingPunct="1">
              <a:spcAft>
                <a:spcPts val="0"/>
              </a:spcAft>
              <a:defRPr/>
            </a:pPr>
            <a:r>
              <a:rPr lang="en-US" dirty="0"/>
              <a:t>Territorial issues and rural development are not in the old CAP</a:t>
            </a:r>
          </a:p>
          <a:p>
            <a:pPr eaLnBrk="1" fontAlgn="auto" hangingPunct="1">
              <a:spcAft>
                <a:spcPts val="0"/>
              </a:spcAft>
              <a:defRPr/>
            </a:pPr>
            <a:endParaRPr lang="it-IT" dirty="0"/>
          </a:p>
        </p:txBody>
      </p:sp>
      <p:sp>
        <p:nvSpPr>
          <p:cNvPr id="6148"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04B7A7D2-9164-425A-8A73-D75BDFC3A59F}" type="slidenum">
              <a:rPr lang="it-IT"/>
              <a:pPr>
                <a:defRPr/>
              </a:pPr>
              <a:t>4</a:t>
            </a:fld>
            <a:endParaRPr lang="it-IT"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pPr eaLnBrk="1" hangingPunct="1"/>
            <a:r>
              <a:rPr lang="en-US" dirty="0" smtClean="0"/>
              <a:t>Pros and cons of the old CAP</a:t>
            </a:r>
            <a:endParaRPr lang="it-IT" dirty="0" smtClean="0"/>
          </a:p>
        </p:txBody>
      </p:sp>
      <p:sp>
        <p:nvSpPr>
          <p:cNvPr id="7171" name="Segnaposto contenuto 2"/>
          <p:cNvSpPr>
            <a:spLocks noGrp="1"/>
          </p:cNvSpPr>
          <p:nvPr>
            <p:ph idx="1"/>
          </p:nvPr>
        </p:nvSpPr>
        <p:spPr/>
        <p:txBody>
          <a:bodyPr/>
          <a:lstStyle/>
          <a:p>
            <a:pPr eaLnBrk="1" hangingPunct="1"/>
            <a:r>
              <a:rPr lang="en-US" dirty="0" smtClean="0"/>
              <a:t>Pros</a:t>
            </a:r>
          </a:p>
          <a:p>
            <a:pPr lvl="1" eaLnBrk="1" hangingPunct="1"/>
            <a:r>
              <a:rPr lang="en-US" dirty="0" smtClean="0"/>
              <a:t>Sectorial: Ensuring food security</a:t>
            </a:r>
          </a:p>
          <a:p>
            <a:pPr lvl="1" eaLnBrk="1" hangingPunct="1"/>
            <a:r>
              <a:rPr lang="en-US" dirty="0" smtClean="0"/>
              <a:t>General: the CAP as a crucial pillar of the European foundation</a:t>
            </a:r>
          </a:p>
          <a:p>
            <a:pPr eaLnBrk="1" hangingPunct="1"/>
            <a:r>
              <a:rPr lang="en-US" dirty="0" smtClean="0"/>
              <a:t>Cons</a:t>
            </a:r>
          </a:p>
          <a:p>
            <a:pPr lvl="1" eaLnBrk="1" hangingPunct="1"/>
            <a:r>
              <a:rPr lang="en-US" dirty="0" smtClean="0"/>
              <a:t>It costs too much: CAP spending in 1985 = 73% EU budget</a:t>
            </a:r>
          </a:p>
          <a:p>
            <a:pPr lvl="1" eaLnBrk="1" hangingPunct="1"/>
            <a:r>
              <a:rPr lang="en-US" dirty="0" smtClean="0"/>
              <a:t>It produces surpluses in almost all products</a:t>
            </a:r>
          </a:p>
          <a:p>
            <a:pPr lvl="1" eaLnBrk="1" hangingPunct="1"/>
            <a:r>
              <a:rPr lang="en-US" dirty="0" smtClean="0"/>
              <a:t>It benefits the richest and most favored regions</a:t>
            </a:r>
          </a:p>
          <a:p>
            <a:pPr lvl="1" eaLnBrk="1" hangingPunct="1"/>
            <a:r>
              <a:rPr lang="en-US" dirty="0" smtClean="0"/>
              <a:t>It is a centralized policy</a:t>
            </a:r>
          </a:p>
          <a:p>
            <a:pPr lvl="1" eaLnBrk="1" hangingPunct="1"/>
            <a:r>
              <a:rPr lang="en-US" dirty="0" smtClean="0"/>
              <a:t>It does not bond with other EU policies</a:t>
            </a:r>
          </a:p>
          <a:p>
            <a:pPr lvl="2" eaLnBrk="1" hangingPunct="1"/>
            <a:r>
              <a:rPr lang="en-US" dirty="0" smtClean="0"/>
              <a:t>Social Fund (ESF) since 1960</a:t>
            </a:r>
          </a:p>
          <a:p>
            <a:pPr lvl="3" eaLnBrk="1" hangingPunct="1"/>
            <a:r>
              <a:rPr lang="en-US" dirty="0" smtClean="0"/>
              <a:t>Objective: Employment</a:t>
            </a:r>
          </a:p>
          <a:p>
            <a:pPr lvl="2" eaLnBrk="1" hangingPunct="1"/>
            <a:r>
              <a:rPr lang="en-US" dirty="0" smtClean="0"/>
              <a:t>European Regional Development Fund (ERDF) since 1975</a:t>
            </a:r>
          </a:p>
          <a:p>
            <a:pPr lvl="3" eaLnBrk="1" hangingPunct="1"/>
            <a:r>
              <a:rPr lang="en-US" dirty="0" smtClean="0"/>
              <a:t>Objective: Regional Development</a:t>
            </a:r>
          </a:p>
          <a:p>
            <a:pPr eaLnBrk="1" hangingPunct="1"/>
            <a:endParaRPr lang="it-IT" dirty="0" smtClean="0"/>
          </a:p>
        </p:txBody>
      </p:sp>
      <p:sp>
        <p:nvSpPr>
          <p:cNvPr id="7172"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56F31E8C-29C2-4378-AB01-03D9939E193F}" type="slidenum">
              <a:rPr lang="it-IT"/>
              <a:pPr>
                <a:defRPr/>
              </a:pPr>
              <a:t>5</a:t>
            </a:fld>
            <a:endParaRPr lang="it-IT"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a:t>The origins of the EU rural development policy</a:t>
            </a:r>
            <a:endParaRPr lang="it-IT" dirty="0"/>
          </a:p>
        </p:txBody>
      </p:sp>
      <p:sp>
        <p:nvSpPr>
          <p:cNvPr id="8195" name="Segnaposto contenuto 2"/>
          <p:cNvSpPr>
            <a:spLocks noGrp="1"/>
          </p:cNvSpPr>
          <p:nvPr>
            <p:ph idx="1"/>
          </p:nvPr>
        </p:nvSpPr>
        <p:spPr/>
        <p:txBody>
          <a:bodyPr/>
          <a:lstStyle/>
          <a:p>
            <a:pPr eaLnBrk="1" hangingPunct="1"/>
            <a:r>
              <a:rPr lang="en-US" smtClean="0"/>
              <a:t>Sectorial reasons</a:t>
            </a:r>
          </a:p>
          <a:p>
            <a:pPr lvl="1" eaLnBrk="1" hangingPunct="1"/>
            <a:r>
              <a:rPr lang="en-US" smtClean="0"/>
              <a:t>The need </a:t>
            </a:r>
          </a:p>
          <a:p>
            <a:pPr lvl="2" eaLnBrk="1" hangingPunct="1"/>
            <a:r>
              <a:rPr lang="en-US" smtClean="0"/>
              <a:t>to reform the CAP</a:t>
            </a:r>
          </a:p>
          <a:p>
            <a:pPr lvl="2" eaLnBrk="1" hangingPunct="1"/>
            <a:r>
              <a:rPr lang="en-US" smtClean="0"/>
              <a:t>to coordinate it with the other EU policies</a:t>
            </a:r>
          </a:p>
          <a:p>
            <a:pPr eaLnBrk="1" hangingPunct="1"/>
            <a:r>
              <a:rPr lang="en-US" smtClean="0"/>
              <a:t>General reasons</a:t>
            </a:r>
          </a:p>
          <a:p>
            <a:pPr lvl="1" eaLnBrk="1" hangingPunct="1"/>
            <a:r>
              <a:rPr lang="en-US" smtClean="0"/>
              <a:t>Reinforced engagement for the structural and cohesion policy</a:t>
            </a:r>
          </a:p>
          <a:p>
            <a:pPr lvl="1" eaLnBrk="1" hangingPunct="1"/>
            <a:r>
              <a:rPr lang="en-US" smtClean="0"/>
              <a:t>In the perspective of further enlargement it would became fundamental</a:t>
            </a:r>
          </a:p>
          <a:p>
            <a:pPr lvl="1" eaLnBrk="1" hangingPunct="1"/>
            <a:r>
              <a:rPr lang="en-US" smtClean="0"/>
              <a:t>Recognition of the role of the Regions (and other Local Institutions)</a:t>
            </a:r>
          </a:p>
          <a:p>
            <a:pPr eaLnBrk="1" hangingPunct="1"/>
            <a:endParaRPr lang="it-IT" smtClean="0"/>
          </a:p>
        </p:txBody>
      </p:sp>
      <p:sp>
        <p:nvSpPr>
          <p:cNvPr id="8196"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pic>
        <p:nvPicPr>
          <p:cNvPr id="8197" name="Picture 4" descr="IMGP2397"/>
          <p:cNvPicPr>
            <a:picLocks noChangeAspect="1" noChangeArrowheads="1"/>
          </p:cNvPicPr>
          <p:nvPr/>
        </p:nvPicPr>
        <p:blipFill>
          <a:blip r:embed="rId3" cstate="print"/>
          <a:srcRect/>
          <a:stretch>
            <a:fillRect/>
          </a:stretch>
        </p:blipFill>
        <p:spPr bwMode="auto">
          <a:xfrm>
            <a:off x="1763713" y="5157788"/>
            <a:ext cx="6553200" cy="1243012"/>
          </a:xfrm>
          <a:prstGeom prst="rect">
            <a:avLst/>
          </a:prstGeom>
          <a:noFill/>
          <a:ln w="9525">
            <a:noFill/>
            <a:miter lim="800000"/>
            <a:headEnd/>
            <a:tailEnd/>
          </a:ln>
        </p:spPr>
      </p:pic>
      <p:sp>
        <p:nvSpPr>
          <p:cNvPr id="7" name="Segnaposto numero diapositiva 6"/>
          <p:cNvSpPr>
            <a:spLocks noGrp="1"/>
          </p:cNvSpPr>
          <p:nvPr>
            <p:ph type="sldNum" sz="quarter" idx="16"/>
          </p:nvPr>
        </p:nvSpPr>
        <p:spPr/>
        <p:txBody>
          <a:bodyPr/>
          <a:lstStyle/>
          <a:p>
            <a:pPr>
              <a:defRPr/>
            </a:pPr>
            <a:fld id="{8486729A-6329-4693-81F0-63D778D29902}" type="slidenum">
              <a:rPr lang="it-IT"/>
              <a:pPr>
                <a:defRPr/>
              </a:pPr>
              <a:t>6</a:t>
            </a:fld>
            <a:endParaRPr lang="it-IT"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a:t>Single European Act 1986 and</a:t>
            </a:r>
            <a:br>
              <a:rPr lang="en-US" dirty="0"/>
            </a:br>
            <a:r>
              <a:rPr lang="en-US" dirty="0"/>
              <a:t>Maastricht Treaty 1991 </a:t>
            </a:r>
            <a:endParaRPr lang="it-IT" dirty="0"/>
          </a:p>
        </p:txBody>
      </p:sp>
      <p:sp>
        <p:nvSpPr>
          <p:cNvPr id="3" name="Segnaposto contenuto 2"/>
          <p:cNvSpPr>
            <a:spLocks noGrp="1"/>
          </p:cNvSpPr>
          <p:nvPr>
            <p:ph idx="1"/>
          </p:nvPr>
        </p:nvSpPr>
        <p:spPr/>
        <p:txBody>
          <a:bodyPr rtlCol="0">
            <a:normAutofit fontScale="92500" lnSpcReduction="10000"/>
          </a:bodyPr>
          <a:lstStyle/>
          <a:p>
            <a:pPr eaLnBrk="1" fontAlgn="auto" hangingPunct="1">
              <a:spcAft>
                <a:spcPts val="0"/>
              </a:spcAft>
              <a:defRPr/>
            </a:pPr>
            <a:r>
              <a:rPr lang="en-US" dirty="0"/>
              <a:t>Establishment of the “European Union” and the “European Community”</a:t>
            </a:r>
          </a:p>
          <a:p>
            <a:pPr eaLnBrk="1" fontAlgn="auto" hangingPunct="1">
              <a:spcAft>
                <a:spcPts val="0"/>
              </a:spcAft>
              <a:defRPr/>
            </a:pPr>
            <a:r>
              <a:rPr lang="en-US" dirty="0"/>
              <a:t>Added Title XVII, "Economic and social cohesion" to the Treaty of European Community</a:t>
            </a:r>
          </a:p>
          <a:p>
            <a:pPr lvl="1" eaLnBrk="1" fontAlgn="auto" hangingPunct="1">
              <a:spcAft>
                <a:spcPts val="0"/>
              </a:spcAft>
              <a:defRPr/>
            </a:pPr>
            <a:r>
              <a:rPr lang="en-US" dirty="0"/>
              <a:t>Art 158</a:t>
            </a:r>
          </a:p>
          <a:p>
            <a:pPr lvl="2" eaLnBrk="1" fontAlgn="auto" hangingPunct="1">
              <a:spcAft>
                <a:spcPts val="0"/>
              </a:spcAft>
              <a:defRPr/>
            </a:pPr>
            <a:r>
              <a:rPr lang="en-US" dirty="0" smtClean="0"/>
              <a:t>"</a:t>
            </a:r>
            <a:r>
              <a:rPr lang="en-US" dirty="0"/>
              <a:t>to promote its overall harmonious development, the Community shall develop and pursue its actions leading to the strengthening of its economic and social cohesion. In particular, the Community shall aim at reducing disparities between the levels of development of the various regions and the backwardness of the least favoured regions or islands, including rural areas"</a:t>
            </a:r>
          </a:p>
          <a:p>
            <a:pPr eaLnBrk="1" fontAlgn="auto" hangingPunct="1">
              <a:spcAft>
                <a:spcPts val="0"/>
              </a:spcAft>
              <a:defRPr/>
            </a:pPr>
            <a:r>
              <a:rPr lang="en-US" dirty="0"/>
              <a:t>Art 161</a:t>
            </a:r>
          </a:p>
          <a:p>
            <a:pPr lvl="1" eaLnBrk="1" fontAlgn="auto" hangingPunct="1">
              <a:spcAft>
                <a:spcPts val="0"/>
              </a:spcAft>
              <a:defRPr/>
            </a:pPr>
            <a:r>
              <a:rPr lang="en-US" dirty="0"/>
              <a:t>Set up the Cohesion Fund</a:t>
            </a:r>
          </a:p>
          <a:p>
            <a:pPr eaLnBrk="1" fontAlgn="auto" hangingPunct="1">
              <a:spcAft>
                <a:spcPts val="0"/>
              </a:spcAft>
              <a:defRPr/>
            </a:pPr>
            <a:r>
              <a:rPr lang="en-US" dirty="0"/>
              <a:t>Art 263</a:t>
            </a:r>
          </a:p>
          <a:p>
            <a:pPr lvl="1" eaLnBrk="1" fontAlgn="auto" hangingPunct="1">
              <a:spcAft>
                <a:spcPts val="0"/>
              </a:spcAft>
              <a:defRPr/>
            </a:pPr>
            <a:r>
              <a:rPr lang="en-US" dirty="0"/>
              <a:t>Established the Committee of </a:t>
            </a:r>
            <a:br>
              <a:rPr lang="en-US" dirty="0"/>
            </a:br>
            <a:r>
              <a:rPr lang="en-US" dirty="0"/>
              <a:t>Regions</a:t>
            </a:r>
          </a:p>
          <a:p>
            <a:pPr eaLnBrk="1" fontAlgn="auto" hangingPunct="1">
              <a:spcAft>
                <a:spcPts val="0"/>
              </a:spcAft>
              <a:defRPr/>
            </a:pPr>
            <a:endParaRPr lang="it-IT" dirty="0"/>
          </a:p>
        </p:txBody>
      </p:sp>
      <p:sp>
        <p:nvSpPr>
          <p:cNvPr id="9220"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pic>
        <p:nvPicPr>
          <p:cNvPr id="9221" name="Picture 4"/>
          <p:cNvPicPr>
            <a:picLocks noChangeAspect="1" noChangeArrowheads="1"/>
          </p:cNvPicPr>
          <p:nvPr/>
        </p:nvPicPr>
        <p:blipFill>
          <a:blip r:embed="rId3" cstate="print"/>
          <a:srcRect/>
          <a:stretch>
            <a:fillRect/>
          </a:stretch>
        </p:blipFill>
        <p:spPr bwMode="auto">
          <a:xfrm>
            <a:off x="5046663" y="4437063"/>
            <a:ext cx="3835400" cy="1962150"/>
          </a:xfrm>
          <a:prstGeom prst="rect">
            <a:avLst/>
          </a:prstGeom>
          <a:noFill/>
          <a:ln w="9525">
            <a:noFill/>
            <a:miter lim="800000"/>
            <a:headEnd/>
            <a:tailEnd/>
          </a:ln>
        </p:spPr>
      </p:pic>
      <p:sp>
        <p:nvSpPr>
          <p:cNvPr id="7" name="Segnaposto numero diapositiva 6"/>
          <p:cNvSpPr>
            <a:spLocks noGrp="1"/>
          </p:cNvSpPr>
          <p:nvPr>
            <p:ph type="sldNum" sz="quarter" idx="16"/>
          </p:nvPr>
        </p:nvSpPr>
        <p:spPr/>
        <p:txBody>
          <a:bodyPr/>
          <a:lstStyle/>
          <a:p>
            <a:pPr>
              <a:defRPr/>
            </a:pPr>
            <a:fld id="{41CF1721-82B2-4D0C-9D1E-597F1A4D12DC}" type="slidenum">
              <a:rPr lang="it-IT"/>
              <a:pPr>
                <a:defRPr/>
              </a:pPr>
              <a:t>7</a:t>
            </a:fld>
            <a:endParaRPr lang="it-IT"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en-US" dirty="0"/>
              <a:t>The reform of structural policies of 1988</a:t>
            </a:r>
            <a:endParaRPr lang="it-IT" dirty="0"/>
          </a:p>
        </p:txBody>
      </p:sp>
      <p:sp>
        <p:nvSpPr>
          <p:cNvPr id="3" name="Segnaposto contenuto 2"/>
          <p:cNvSpPr>
            <a:spLocks noGrp="1"/>
          </p:cNvSpPr>
          <p:nvPr>
            <p:ph idx="1"/>
          </p:nvPr>
        </p:nvSpPr>
        <p:spPr/>
        <p:txBody>
          <a:bodyPr rtlCol="0">
            <a:normAutofit fontScale="92500" lnSpcReduction="10000"/>
          </a:bodyPr>
          <a:lstStyle/>
          <a:p>
            <a:pPr eaLnBrk="1" fontAlgn="auto" hangingPunct="1">
              <a:spcAft>
                <a:spcPts val="0"/>
              </a:spcAft>
              <a:defRPr/>
            </a:pPr>
            <a:r>
              <a:rPr lang="en-US" dirty="0"/>
              <a:t>Reg 2052/1988: reform of the Structural Funds</a:t>
            </a:r>
          </a:p>
          <a:p>
            <a:pPr eaLnBrk="1" fontAlgn="auto" hangingPunct="1">
              <a:spcAft>
                <a:spcPts val="0"/>
              </a:spcAft>
              <a:defRPr/>
            </a:pPr>
            <a:r>
              <a:rPr lang="en-US" dirty="0"/>
              <a:t>Financial Perspectives 1988-1992</a:t>
            </a:r>
            <a:br>
              <a:rPr lang="en-US" dirty="0"/>
            </a:br>
            <a:endParaRPr lang="en-US" dirty="0"/>
          </a:p>
          <a:p>
            <a:pPr eaLnBrk="1" fontAlgn="auto" hangingPunct="1">
              <a:spcAft>
                <a:spcPts val="0"/>
              </a:spcAft>
              <a:defRPr/>
            </a:pPr>
            <a:r>
              <a:rPr lang="en-US" dirty="0"/>
              <a:t>Milestones</a:t>
            </a:r>
          </a:p>
          <a:p>
            <a:pPr lvl="1" eaLnBrk="1" fontAlgn="auto" hangingPunct="1">
              <a:spcAft>
                <a:spcPts val="0"/>
              </a:spcAft>
              <a:defRPr/>
            </a:pPr>
            <a:r>
              <a:rPr lang="en-US" dirty="0"/>
              <a:t>Subsidiarity (matters handled by the smallest, lowest or least centralized competent authority)</a:t>
            </a:r>
          </a:p>
          <a:p>
            <a:pPr lvl="1" eaLnBrk="1" fontAlgn="auto" hangingPunct="1">
              <a:spcAft>
                <a:spcPts val="0"/>
              </a:spcAft>
              <a:defRPr/>
            </a:pPr>
            <a:r>
              <a:rPr lang="en-US" dirty="0"/>
              <a:t>Partnership</a:t>
            </a:r>
          </a:p>
          <a:p>
            <a:pPr lvl="1" eaLnBrk="1" fontAlgn="auto" hangingPunct="1">
              <a:spcAft>
                <a:spcPts val="0"/>
              </a:spcAft>
              <a:defRPr/>
            </a:pPr>
            <a:r>
              <a:rPr lang="en-US" dirty="0" smtClean="0"/>
              <a:t>Co-financing</a:t>
            </a:r>
            <a:endParaRPr lang="en-US" dirty="0"/>
          </a:p>
          <a:p>
            <a:pPr lvl="1" eaLnBrk="1" fontAlgn="auto" hangingPunct="1">
              <a:spcAft>
                <a:spcPts val="0"/>
              </a:spcAft>
              <a:defRPr/>
            </a:pPr>
            <a:r>
              <a:rPr lang="en-US" dirty="0"/>
              <a:t>Programming by objectives</a:t>
            </a:r>
          </a:p>
          <a:p>
            <a:pPr lvl="2" eaLnBrk="1" fontAlgn="auto" hangingPunct="1">
              <a:spcAft>
                <a:spcPts val="0"/>
              </a:spcAft>
              <a:defRPr/>
            </a:pPr>
            <a:r>
              <a:rPr lang="en-US" dirty="0"/>
              <a:t>Objective 1: regions lagging behind</a:t>
            </a:r>
          </a:p>
          <a:p>
            <a:pPr lvl="2" eaLnBrk="1" fontAlgn="auto" hangingPunct="1">
              <a:spcAft>
                <a:spcPts val="0"/>
              </a:spcAft>
              <a:defRPr/>
            </a:pPr>
            <a:r>
              <a:rPr lang="en-US" dirty="0"/>
              <a:t>Objective 2: areas in industrial decline</a:t>
            </a:r>
          </a:p>
          <a:p>
            <a:pPr lvl="2" eaLnBrk="1" fontAlgn="auto" hangingPunct="1">
              <a:spcAft>
                <a:spcPts val="0"/>
              </a:spcAft>
              <a:defRPr/>
            </a:pPr>
            <a:r>
              <a:rPr lang="en-US" dirty="0"/>
              <a:t>...</a:t>
            </a:r>
          </a:p>
          <a:p>
            <a:pPr lvl="2" eaLnBrk="1" fontAlgn="auto" hangingPunct="1">
              <a:spcAft>
                <a:spcPts val="0"/>
              </a:spcAft>
              <a:defRPr/>
            </a:pPr>
            <a:r>
              <a:rPr lang="en-US" dirty="0"/>
              <a:t>Ob.5-a: Agricultural Structural Adjustment</a:t>
            </a:r>
          </a:p>
          <a:p>
            <a:pPr lvl="2" eaLnBrk="1" fontAlgn="auto" hangingPunct="1">
              <a:spcAft>
                <a:spcPts val="0"/>
              </a:spcAft>
              <a:defRPr/>
            </a:pPr>
            <a:r>
              <a:rPr lang="en-US" dirty="0"/>
              <a:t>Ob.5-b. Rural development</a:t>
            </a:r>
          </a:p>
          <a:p>
            <a:pPr eaLnBrk="1" fontAlgn="auto" hangingPunct="1">
              <a:spcAft>
                <a:spcPts val="0"/>
              </a:spcAft>
              <a:defRPr/>
            </a:pPr>
            <a:r>
              <a:rPr lang="en-US" dirty="0"/>
              <a:t>Joint action of all funds (EAGGF, ERDF, ESF, EIB)</a:t>
            </a:r>
          </a:p>
          <a:p>
            <a:pPr eaLnBrk="1" fontAlgn="auto" hangingPunct="1">
              <a:spcAft>
                <a:spcPts val="0"/>
              </a:spcAft>
              <a:defRPr/>
            </a:pPr>
            <a:r>
              <a:rPr lang="en-US" dirty="0"/>
              <a:t>Monitoring and evaluation</a:t>
            </a:r>
          </a:p>
          <a:p>
            <a:pPr eaLnBrk="1" fontAlgn="auto" hangingPunct="1">
              <a:spcAft>
                <a:spcPts val="0"/>
              </a:spcAft>
              <a:defRPr/>
            </a:pPr>
            <a:endParaRPr lang="it-IT" dirty="0"/>
          </a:p>
        </p:txBody>
      </p:sp>
      <p:sp>
        <p:nvSpPr>
          <p:cNvPr id="10244"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sp>
        <p:nvSpPr>
          <p:cNvPr id="6" name="Segnaposto numero diapositiva 5"/>
          <p:cNvSpPr>
            <a:spLocks noGrp="1"/>
          </p:cNvSpPr>
          <p:nvPr>
            <p:ph type="sldNum" sz="quarter" idx="16"/>
          </p:nvPr>
        </p:nvSpPr>
        <p:spPr/>
        <p:txBody>
          <a:bodyPr/>
          <a:lstStyle/>
          <a:p>
            <a:pPr>
              <a:defRPr/>
            </a:pPr>
            <a:fld id="{3F7154A1-90EC-4898-A632-5E1751746F2E}" type="slidenum">
              <a:rPr lang="it-IT"/>
              <a:pPr>
                <a:defRPr/>
              </a:pPr>
              <a:t>8</a:t>
            </a:fld>
            <a:endParaRPr lang="it-IT"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en-US" dirty="0" smtClean="0"/>
              <a:t>The MacSharry reform of 1992</a:t>
            </a:r>
            <a:endParaRPr lang="it-IT" dirty="0" smtClean="0"/>
          </a:p>
        </p:txBody>
      </p:sp>
      <p:sp>
        <p:nvSpPr>
          <p:cNvPr id="3" name="Segnaposto contenuto 2"/>
          <p:cNvSpPr>
            <a:spLocks noGrp="1"/>
          </p:cNvSpPr>
          <p:nvPr>
            <p:ph idx="1"/>
          </p:nvPr>
        </p:nvSpPr>
        <p:spPr/>
        <p:txBody>
          <a:bodyPr rtlCol="0">
            <a:normAutofit fontScale="92500" lnSpcReduction="20000"/>
          </a:bodyPr>
          <a:lstStyle/>
          <a:p>
            <a:pPr eaLnBrk="1" fontAlgn="auto" hangingPunct="1">
              <a:spcAft>
                <a:spcPts val="0"/>
              </a:spcAft>
              <a:defRPr/>
            </a:pPr>
            <a:r>
              <a:rPr lang="en-US" dirty="0"/>
              <a:t>Market support </a:t>
            </a:r>
          </a:p>
          <a:p>
            <a:pPr lvl="1" eaLnBrk="1" fontAlgn="auto" hangingPunct="1">
              <a:spcAft>
                <a:spcPts val="0"/>
              </a:spcAft>
              <a:defRPr/>
            </a:pPr>
            <a:r>
              <a:rPr lang="en-US" dirty="0"/>
              <a:t>Lower price support</a:t>
            </a:r>
          </a:p>
          <a:p>
            <a:pPr lvl="2" eaLnBrk="1" fontAlgn="auto" hangingPunct="1">
              <a:spcAft>
                <a:spcPts val="0"/>
              </a:spcAft>
              <a:defRPr/>
            </a:pPr>
            <a:r>
              <a:rPr lang="en-US" dirty="0"/>
              <a:t>with the aim of bringing domestic prices closer to world ones</a:t>
            </a:r>
          </a:p>
          <a:p>
            <a:pPr lvl="1" eaLnBrk="1" fontAlgn="auto" hangingPunct="1">
              <a:spcAft>
                <a:spcPts val="0"/>
              </a:spcAft>
              <a:defRPr/>
            </a:pPr>
            <a:r>
              <a:rPr lang="en-US" dirty="0"/>
              <a:t>Introduction of compensatory payments</a:t>
            </a:r>
          </a:p>
          <a:p>
            <a:pPr lvl="2" eaLnBrk="1" fontAlgn="auto" hangingPunct="1">
              <a:spcAft>
                <a:spcPts val="0"/>
              </a:spcAft>
              <a:defRPr/>
            </a:pPr>
            <a:r>
              <a:rPr lang="en-US" dirty="0"/>
              <a:t>partial decoupling</a:t>
            </a:r>
          </a:p>
          <a:p>
            <a:pPr eaLnBrk="1" fontAlgn="auto" hangingPunct="1">
              <a:spcAft>
                <a:spcPts val="0"/>
              </a:spcAft>
              <a:defRPr/>
            </a:pPr>
            <a:r>
              <a:rPr lang="en-US" dirty="0"/>
              <a:t>But ...</a:t>
            </a:r>
          </a:p>
          <a:p>
            <a:pPr eaLnBrk="1" fontAlgn="auto" hangingPunct="1">
              <a:spcAft>
                <a:spcPts val="0"/>
              </a:spcAft>
              <a:defRPr/>
            </a:pPr>
            <a:r>
              <a:rPr lang="en-US" dirty="0"/>
              <a:t>Accompanying measures (co-financed by the Member States)</a:t>
            </a:r>
          </a:p>
          <a:p>
            <a:pPr lvl="1" eaLnBrk="1" fontAlgn="auto" hangingPunct="1">
              <a:spcAft>
                <a:spcPts val="0"/>
              </a:spcAft>
              <a:defRPr/>
            </a:pPr>
            <a:r>
              <a:rPr lang="en-US" dirty="0"/>
              <a:t>Reg.2078/1992 Agro-environmental measures</a:t>
            </a:r>
          </a:p>
          <a:p>
            <a:pPr lvl="2" eaLnBrk="1" fontAlgn="auto" hangingPunct="1">
              <a:spcAft>
                <a:spcPts val="0"/>
              </a:spcAft>
              <a:defRPr/>
            </a:pPr>
            <a:r>
              <a:rPr lang="en-US" dirty="0"/>
              <a:t>Reducing fertilizer</a:t>
            </a:r>
          </a:p>
          <a:p>
            <a:pPr lvl="2" eaLnBrk="1" fontAlgn="auto" hangingPunct="1">
              <a:spcAft>
                <a:spcPts val="0"/>
              </a:spcAft>
              <a:defRPr/>
            </a:pPr>
            <a:r>
              <a:rPr lang="en-US" dirty="0"/>
              <a:t>Extensification</a:t>
            </a:r>
          </a:p>
          <a:p>
            <a:pPr lvl="2" eaLnBrk="1" fontAlgn="auto" hangingPunct="1">
              <a:spcAft>
                <a:spcPts val="0"/>
              </a:spcAft>
              <a:defRPr/>
            </a:pPr>
            <a:r>
              <a:rPr lang="en-US" dirty="0"/>
              <a:t>Organic farming</a:t>
            </a:r>
          </a:p>
          <a:p>
            <a:pPr lvl="2" eaLnBrk="1" fontAlgn="auto" hangingPunct="1">
              <a:spcAft>
                <a:spcPts val="0"/>
              </a:spcAft>
              <a:defRPr/>
            </a:pPr>
            <a:r>
              <a:rPr lang="en-US" dirty="0"/>
              <a:t>Eco-friendly methods</a:t>
            </a:r>
          </a:p>
          <a:p>
            <a:pPr lvl="2" eaLnBrk="1" fontAlgn="auto" hangingPunct="1">
              <a:spcAft>
                <a:spcPts val="0"/>
              </a:spcAft>
              <a:defRPr/>
            </a:pPr>
            <a:r>
              <a:rPr lang="en-US" dirty="0"/>
              <a:t>Care of abandoned land</a:t>
            </a:r>
          </a:p>
          <a:p>
            <a:pPr lvl="2" eaLnBrk="1" fontAlgn="auto" hangingPunct="1">
              <a:spcAft>
                <a:spcPts val="0"/>
              </a:spcAft>
              <a:defRPr/>
            </a:pPr>
            <a:r>
              <a:rPr lang="en-US" dirty="0"/>
              <a:t>Set-aside 20 years</a:t>
            </a:r>
          </a:p>
          <a:p>
            <a:pPr lvl="2" eaLnBrk="1" fontAlgn="auto" hangingPunct="1">
              <a:spcAft>
                <a:spcPts val="0"/>
              </a:spcAft>
              <a:defRPr/>
            </a:pPr>
            <a:r>
              <a:rPr lang="en-US" dirty="0" smtClean="0">
                <a:solidFill>
                  <a:schemeClr val="tx1"/>
                </a:solidFill>
              </a:rPr>
              <a:t>et al</a:t>
            </a:r>
            <a:endParaRPr lang="en-US" dirty="0">
              <a:solidFill>
                <a:schemeClr val="tx1"/>
              </a:solidFill>
            </a:endParaRPr>
          </a:p>
          <a:p>
            <a:pPr lvl="1" eaLnBrk="1" fontAlgn="auto" hangingPunct="1">
              <a:spcAft>
                <a:spcPts val="0"/>
              </a:spcAft>
              <a:defRPr/>
            </a:pPr>
            <a:r>
              <a:rPr lang="en-US" dirty="0"/>
              <a:t>Reg.2079/1992 Early-retirement</a:t>
            </a:r>
          </a:p>
          <a:p>
            <a:pPr lvl="1" eaLnBrk="1" fontAlgn="auto" hangingPunct="1">
              <a:spcAft>
                <a:spcPts val="0"/>
              </a:spcAft>
              <a:defRPr/>
            </a:pPr>
            <a:r>
              <a:rPr lang="en-US" dirty="0"/>
              <a:t>Reg.2080/1992 Forestry</a:t>
            </a:r>
          </a:p>
          <a:p>
            <a:pPr eaLnBrk="1" fontAlgn="auto" hangingPunct="1">
              <a:spcAft>
                <a:spcPts val="0"/>
              </a:spcAft>
              <a:defRPr/>
            </a:pPr>
            <a:endParaRPr lang="it-IT" dirty="0"/>
          </a:p>
        </p:txBody>
      </p:sp>
      <p:sp>
        <p:nvSpPr>
          <p:cNvPr id="11268" name="Segnaposto testo 3"/>
          <p:cNvSpPr>
            <a:spLocks noGrp="1"/>
          </p:cNvSpPr>
          <p:nvPr>
            <p:ph type="body" sz="quarter" idx="13"/>
          </p:nvPr>
        </p:nvSpPr>
        <p:spPr>
          <a:xfrm>
            <a:off x="900113" y="6453188"/>
            <a:ext cx="2159000" cy="288925"/>
          </a:xfrm>
        </p:spPr>
        <p:txBody>
          <a:bodyPr/>
          <a:lstStyle/>
          <a:p>
            <a:pPr eaLnBrk="1" hangingPunct="1"/>
            <a:r>
              <a:rPr lang="it-IT" smtClean="0"/>
              <a:t>Franco Sotte</a:t>
            </a:r>
          </a:p>
        </p:txBody>
      </p:sp>
      <p:pic>
        <p:nvPicPr>
          <p:cNvPr id="11269" name="Picture 4"/>
          <p:cNvPicPr>
            <a:picLocks noChangeAspect="1" noChangeArrowheads="1"/>
          </p:cNvPicPr>
          <p:nvPr/>
        </p:nvPicPr>
        <p:blipFill>
          <a:blip r:embed="rId3" cstate="print"/>
          <a:srcRect/>
          <a:stretch>
            <a:fillRect/>
          </a:stretch>
        </p:blipFill>
        <p:spPr bwMode="auto">
          <a:xfrm>
            <a:off x="5629275" y="4005263"/>
            <a:ext cx="2903538" cy="2178050"/>
          </a:xfrm>
          <a:prstGeom prst="rect">
            <a:avLst/>
          </a:prstGeom>
          <a:noFill/>
          <a:ln w="9525">
            <a:noFill/>
            <a:miter lim="800000"/>
            <a:headEnd/>
            <a:tailEnd/>
          </a:ln>
        </p:spPr>
      </p:pic>
      <p:sp>
        <p:nvSpPr>
          <p:cNvPr id="7" name="Segnaposto numero diapositiva 6"/>
          <p:cNvSpPr>
            <a:spLocks noGrp="1"/>
          </p:cNvSpPr>
          <p:nvPr>
            <p:ph type="sldNum" sz="quarter" idx="16"/>
          </p:nvPr>
        </p:nvSpPr>
        <p:spPr/>
        <p:txBody>
          <a:bodyPr/>
          <a:lstStyle/>
          <a:p>
            <a:pPr>
              <a:defRPr/>
            </a:pPr>
            <a:fld id="{71A89472-312F-49F5-B785-7119E6A1C790}" type="slidenum">
              <a:rPr lang="it-IT"/>
              <a:pPr>
                <a:defRPr/>
              </a:pPr>
              <a:t>9</a:t>
            </a:fld>
            <a:endParaRPr lang="it-IT"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1527</Words>
  <Application>Microsoft Office PowerPoint</Application>
  <PresentationFormat>Presentazione su schermo (4:3)</PresentationFormat>
  <Paragraphs>244</Paragraphs>
  <Slides>16</Slides>
  <Notes>16</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Office Theme</vt:lpstr>
      <vt:lpstr>The EU rural development policy  </vt:lpstr>
      <vt:lpstr>Contents</vt:lpstr>
      <vt:lpstr>The origins of the EU Rural development policy</vt:lpstr>
      <vt:lpstr>The old CAP between Guidance and Guarantee</vt:lpstr>
      <vt:lpstr>Pros and cons of the old CAP</vt:lpstr>
      <vt:lpstr>The origins of the EU rural development policy</vt:lpstr>
      <vt:lpstr>Single European Act 1986 and Maastricht Treaty 1991 </vt:lpstr>
      <vt:lpstr>The reform of structural policies of 1988</vt:lpstr>
      <vt:lpstr>The MacSharry reform of 1992</vt:lpstr>
      <vt:lpstr>The Community Initiative LEADER</vt:lpstr>
      <vt:lpstr>The situation in the mid-90s</vt:lpstr>
      <vt:lpstr>1st Conference on Rural Development Cork - November 1996</vt:lpstr>
      <vt:lpstr>The failure of the Cork conference</vt:lpstr>
      <vt:lpstr>Agenda 2000</vt:lpstr>
      <vt:lpstr>The Fischler reform from the point of view of rural development</vt:lpstr>
      <vt:lpstr>2nd Conference on Rural Development Salzburg November 2003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Bonfiglio</dc:creator>
  <cp:lastModifiedBy>Franco Sotte</cp:lastModifiedBy>
  <cp:revision>360</cp:revision>
  <dcterms:created xsi:type="dcterms:W3CDTF">2011-06-14T07:55:21Z</dcterms:created>
  <dcterms:modified xsi:type="dcterms:W3CDTF">2011-12-10T22:11:32Z</dcterms:modified>
</cp:coreProperties>
</file>